
<file path=[Content_Types].xml><?xml version="1.0" encoding="utf-8"?>
<Types xmlns="http://schemas.openxmlformats.org/package/2006/content-types">
  <Default Extension="jpeg" ContentType="image/jpeg"/>
  <Default Extension="JPG" ContentType="image/.jpg"/>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sldIdLst>
    <p:sldId id="256" r:id="rId3"/>
    <p:sldId id="257" r:id="rId4"/>
    <p:sldId id="299" r:id="rId5"/>
    <p:sldId id="258" r:id="rId6"/>
    <p:sldId id="259" r:id="rId7"/>
    <p:sldId id="261" r:id="rId8"/>
    <p:sldId id="262" r:id="rId10"/>
    <p:sldId id="264" r:id="rId11"/>
    <p:sldId id="265" r:id="rId12"/>
    <p:sldId id="266" r:id="rId13"/>
    <p:sldId id="267" r:id="rId14"/>
    <p:sldId id="268" r:id="rId15"/>
    <p:sldId id="279" r:id="rId16"/>
    <p:sldId id="280" r:id="rId17"/>
    <p:sldId id="270" r:id="rId18"/>
    <p:sldId id="271" r:id="rId19"/>
    <p:sldId id="272" r:id="rId20"/>
    <p:sldId id="273" r:id="rId21"/>
    <p:sldId id="274" r:id="rId22"/>
    <p:sldId id="275" r:id="rId23"/>
    <p:sldId id="276" r:id="rId24"/>
    <p:sldId id="277" r:id="rId25"/>
    <p:sldId id="278" r:id="rId26"/>
    <p:sldId id="281" r:id="rId27"/>
    <p:sldId id="282" r:id="rId28"/>
    <p:sldId id="283" r:id="rId29"/>
    <p:sldId id="284" r:id="rId30"/>
    <p:sldId id="285" r:id="rId31"/>
    <p:sldId id="286" r:id="rId32"/>
    <p:sldId id="287" r:id="rId33"/>
    <p:sldId id="291" r:id="rId34"/>
    <p:sldId id="288" r:id="rId35"/>
    <p:sldId id="289" r:id="rId36"/>
    <p:sldId id="298" r:id="rId37"/>
    <p:sldId id="297" r:id="rId38"/>
    <p:sldId id="295" r:id="rId39"/>
    <p:sldId id="293" r:id="rId4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768" autoAdjust="0"/>
    <p:restoredTop sz="94660"/>
  </p:normalViewPr>
  <p:slideViewPr>
    <p:cSldViewPr showGuides="1">
      <p:cViewPr varScale="1">
        <p:scale>
          <a:sx n="70" d="100"/>
          <a:sy n="70" d="100"/>
        </p:scale>
        <p:origin x="660" y="6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3" Type="http://schemas.openxmlformats.org/officeDocument/2006/relationships/tableStyles" Target="tableStyles.xml"/><Relationship Id="rId42" Type="http://schemas.openxmlformats.org/officeDocument/2006/relationships/viewProps" Target="viewProps.xml"/><Relationship Id="rId41" Type="http://schemas.openxmlformats.org/officeDocument/2006/relationships/presProps" Target="presProps.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0773517-8E17-471C-B4FA-443BD763711A}" type="datetimeFigureOut">
              <a:rPr lang="en-US" smtClean="0"/>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8F8D920-E45D-476A-A5E4-E7D5238202C1}"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8F8D920-E45D-476A-A5E4-E7D5238202C1}"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8F8D920-E45D-476A-A5E4-E7D5238202C1}"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49"/>
        <p:cNvGrpSpPr/>
        <p:nvPr/>
      </p:nvGrpSpPr>
      <p:grpSpPr>
        <a:xfrm>
          <a:off x="0" y="0"/>
          <a:ext cx="0" cy="0"/>
          <a:chOff x="0" y="0"/>
          <a:chExt cx="0" cy="0"/>
        </a:xfrm>
      </p:grpSpPr>
      <p:sp>
        <p:nvSpPr>
          <p:cNvPr id="250" name="Google Shape;250;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51" name="Google Shape;251;p1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57"/>
        <p:cNvGrpSpPr/>
        <p:nvPr/>
      </p:nvGrpSpPr>
      <p:grpSpPr>
        <a:xfrm>
          <a:off x="0" y="0"/>
          <a:ext cx="0" cy="0"/>
          <a:chOff x="0" y="0"/>
          <a:chExt cx="0" cy="0"/>
        </a:xfrm>
      </p:grpSpPr>
      <p:sp>
        <p:nvSpPr>
          <p:cNvPr id="258" name="Google Shape;258;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59" name="Google Shape;259;p2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73"/>
        <p:cNvGrpSpPr/>
        <p:nvPr/>
      </p:nvGrpSpPr>
      <p:grpSpPr>
        <a:xfrm>
          <a:off x="0" y="0"/>
          <a:ext cx="0" cy="0"/>
          <a:chOff x="0" y="0"/>
          <a:chExt cx="0" cy="0"/>
        </a:xfrm>
      </p:grpSpPr>
      <p:sp>
        <p:nvSpPr>
          <p:cNvPr id="274" name="Google Shape;274;p2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76" name="Google Shape;276;p2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panose="020B0604020202020204"/>
              <a:buNone/>
              <a:defRPr/>
            </a:pPr>
            <a:fld id="{00000000-1234-1234-1234-123412341234}" type="slidenum">
              <a:rPr kumimoji="0" lang="en-IN"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rPr>
            </a:fld>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25459" y="959313"/>
            <a:ext cx="5760741" cy="2571891"/>
          </a:xfrm>
        </p:spPr>
        <p:txBody>
          <a:bodyPr bIns="0" anchor="b">
            <a:normAutofit/>
          </a:bodyPr>
          <a:lstStyle>
            <a:lvl1pPr algn="l">
              <a:defRPr sz="5400"/>
            </a:lvl1pPr>
          </a:lstStyle>
          <a:p>
            <a:r>
              <a:rPr lang="en-US"/>
              <a:t>Click to edit Master title style</a:t>
            </a:r>
            <a:endParaRPr lang="en-US" dirty="0"/>
          </a:p>
        </p:txBody>
      </p:sp>
      <p:sp>
        <p:nvSpPr>
          <p:cNvPr id="3" name="Subtitle 2"/>
          <p:cNvSpPr>
            <a:spLocks noGrp="1"/>
          </p:cNvSpPr>
          <p:nvPr>
            <p:ph type="subTitle" idx="1"/>
          </p:nvPr>
        </p:nvSpPr>
        <p:spPr>
          <a:xfrm>
            <a:off x="1125459" y="3531205"/>
            <a:ext cx="5760741" cy="977621"/>
          </a:xfrm>
        </p:spPr>
        <p:txBody>
          <a:bodyPr tIns="91440" bIns="91440">
            <a:normAutofit/>
          </a:bodyPr>
          <a:lstStyle>
            <a:lvl1pPr marL="0" indent="0" algn="l">
              <a:buNone/>
              <a:defRPr sz="1600" b="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a:xfrm>
            <a:off x="1125459" y="329308"/>
            <a:ext cx="3392144" cy="309201"/>
          </a:xfrm>
        </p:spPr>
        <p:txBody>
          <a:bodyPr/>
          <a:lstStyle/>
          <a:p>
            <a:endParaRPr lang="en-IN"/>
          </a:p>
        </p:txBody>
      </p:sp>
      <p:sp>
        <p:nvSpPr>
          <p:cNvPr id="6" name="Slide Number Placeholder 5"/>
          <p:cNvSpPr>
            <a:spLocks noGrp="1"/>
          </p:cNvSpPr>
          <p:nvPr>
            <p:ph type="sldNum" sz="quarter" idx="12"/>
          </p:nvPr>
        </p:nvSpPr>
        <p:spPr>
          <a:xfrm>
            <a:off x="6886200" y="131730"/>
            <a:ext cx="802005" cy="503578"/>
          </a:xfrm>
        </p:spPr>
        <p:txBody>
          <a:bodyPr/>
          <a:lstStyle/>
          <a:p>
            <a:fld id="{00000000-1234-1234-1234-123412341234}" type="slidenum">
              <a:rPr lang="en-IN" smtClean="0"/>
            </a:fld>
            <a:endParaRPr lang="en-IN"/>
          </a:p>
        </p:txBody>
      </p:sp>
      <p:pic>
        <p:nvPicPr>
          <p:cNvPr id="16" name="Picture 15" descr="RedHashing.emf"/>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r="42454" b="36435"/>
          <a:stretch>
            <a:fillRect/>
          </a:stretch>
        </p:blipFill>
        <p:spPr>
          <a:xfrm>
            <a:off x="1125460" y="643464"/>
            <a:ext cx="6574536" cy="155448"/>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0000000-1234-1234-1234-123412341234}" type="slidenum">
              <a:rPr lang="en-IN" smtClean="0"/>
            </a:fld>
            <a:endParaRPr lang="en-IN"/>
          </a:p>
        </p:txBody>
      </p:sp>
      <p:pic>
        <p:nvPicPr>
          <p:cNvPr id="15" name="Picture 14" descr="RedHashing.emf"/>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r="42454" b="36435"/>
          <a:stretch>
            <a:fillRect/>
          </a:stretch>
        </p:blipFill>
        <p:spPr>
          <a:xfrm>
            <a:off x="1125460" y="643464"/>
            <a:ext cx="6574536" cy="155448"/>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86447" y="796298"/>
            <a:ext cx="1103027" cy="4662565"/>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111910" y="796298"/>
            <a:ext cx="5301095" cy="466256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0000000-1234-1234-1234-123412341234}" type="slidenum">
              <a:rPr lang="en-IN" smtClean="0"/>
            </a:fld>
            <a:endParaRPr lang="en-IN"/>
          </a:p>
        </p:txBody>
      </p:sp>
      <p:pic>
        <p:nvPicPr>
          <p:cNvPr id="16" name="Picture 15" descr="RedHashing.emf"/>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r="59215" b="36435"/>
          <a:stretch>
            <a:fillRect/>
          </a:stretch>
        </p:blipFill>
        <p:spPr>
          <a:xfrm rot="5400000">
            <a:off x="5605390" y="3050294"/>
            <a:ext cx="4663440" cy="155448"/>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0000000-1234-1234-1234-123412341234}"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BFD54264-22B7-4C79-A9C8-103C057765B2}" type="datetime1">
              <a:rPr lang="en-US" smtClean="0"/>
            </a:fld>
            <a:endParaRPr lang="en-US"/>
          </a:p>
        </p:txBody>
      </p:sp>
      <p:sp>
        <p:nvSpPr>
          <p:cNvPr id="5" name="Footer Placeholder 4"/>
          <p:cNvSpPr>
            <a:spLocks noGrp="1"/>
          </p:cNvSpPr>
          <p:nvPr>
            <p:ph type="ftr" sz="quarter" idx="11"/>
          </p:nvPr>
        </p:nvSpPr>
        <p:spPr/>
        <p:txBody>
          <a:bodyPr/>
          <a:lstStyle/>
          <a:p>
            <a:r>
              <a:rPr lang="en-US" dirty="0"/>
              <a:t>©</a:t>
            </a:r>
            <a:r>
              <a:rPr lang="en-US" dirty="0" err="1"/>
              <a:t>bloodForLives</a:t>
            </a:r>
            <a:endParaRPr lang="en-US" dirty="0"/>
          </a:p>
        </p:txBody>
      </p:sp>
      <p:sp>
        <p:nvSpPr>
          <p:cNvPr id="6" name="Slide Number Placeholder 5"/>
          <p:cNvSpPr>
            <a:spLocks noGrp="1"/>
          </p:cNvSpPr>
          <p:nvPr>
            <p:ph type="sldNum" sz="quarter" idx="12"/>
          </p:nvPr>
        </p:nvSpPr>
        <p:spPr/>
        <p:txBody>
          <a:bodyPr/>
          <a:lstStyle/>
          <a:p>
            <a:fld id="{FEF335F4-0CCA-4FF1-9257-9E89A42A812A}" type="slidenum">
              <a:rPr lang="en-US" smtClean="0"/>
            </a:fld>
            <a:endParaRPr lang="en-US"/>
          </a:p>
        </p:txBody>
      </p:sp>
      <p:pic>
        <p:nvPicPr>
          <p:cNvPr id="15" name="Picture 14" descr="RedHashing.emf"/>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r="42454" b="36435"/>
          <a:stretch>
            <a:fillRect/>
          </a:stretch>
        </p:blipFill>
        <p:spPr>
          <a:xfrm>
            <a:off x="1125460" y="643464"/>
            <a:ext cx="6574536" cy="155448"/>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25459" y="1756130"/>
            <a:ext cx="5764142" cy="2050066"/>
          </a:xfrm>
        </p:spPr>
        <p:txBody>
          <a:bodyPr anchor="b">
            <a:normAutofit/>
          </a:bodyPr>
          <a:lstStyle>
            <a:lvl1pPr algn="l">
              <a:defRPr sz="3200"/>
            </a:lvl1pPr>
          </a:lstStyle>
          <a:p>
            <a:r>
              <a:rPr lang="en-US"/>
              <a:t>Click to edit Master title style</a:t>
            </a:r>
            <a:endParaRPr lang="en-US" dirty="0"/>
          </a:p>
        </p:txBody>
      </p:sp>
      <p:sp>
        <p:nvSpPr>
          <p:cNvPr id="3" name="Text Placeholder 2"/>
          <p:cNvSpPr>
            <a:spLocks noGrp="1"/>
          </p:cNvSpPr>
          <p:nvPr>
            <p:ph type="body" idx="1"/>
          </p:nvPr>
        </p:nvSpPr>
        <p:spPr>
          <a:xfrm>
            <a:off x="1125460" y="3806196"/>
            <a:ext cx="5764142" cy="1012929"/>
          </a:xfrm>
        </p:spPr>
        <p:txBody>
          <a:bodyPr tIns="91440">
            <a:normAutofit/>
          </a:bodyPr>
          <a:lstStyle>
            <a:lvl1pPr marL="0" indent="0" algn="l">
              <a:buNone/>
              <a:defRPr sz="20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0000000-1234-1234-1234-123412341234}" type="slidenum">
              <a:rPr lang="en-IN" smtClean="0"/>
            </a:fld>
            <a:endParaRPr lang="en-IN"/>
          </a:p>
        </p:txBody>
      </p:sp>
      <p:pic>
        <p:nvPicPr>
          <p:cNvPr id="16" name="Picture 15" descr="RedHashing.emf"/>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r="42454" b="36435"/>
          <a:stretch>
            <a:fillRect/>
          </a:stretch>
        </p:blipFill>
        <p:spPr>
          <a:xfrm>
            <a:off x="1125460" y="643464"/>
            <a:ext cx="6574536" cy="155448"/>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25459" y="959314"/>
            <a:ext cx="6564015" cy="104411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25459" y="2172548"/>
            <a:ext cx="3125871" cy="327894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4563822" y="2172548"/>
            <a:ext cx="3125652" cy="3278947"/>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0000000-1234-1234-1234-123412341234}" type="slidenum">
              <a:rPr lang="en-IN" smtClean="0"/>
            </a:fld>
            <a:endParaRPr lang="en-IN"/>
          </a:p>
        </p:txBody>
      </p:sp>
      <p:pic>
        <p:nvPicPr>
          <p:cNvPr id="16" name="Picture 15" descr="RedHashing.emf"/>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r="42454" b="36435"/>
          <a:stretch>
            <a:fillRect/>
          </a:stretch>
        </p:blipFill>
        <p:spPr>
          <a:xfrm>
            <a:off x="1125460" y="643464"/>
            <a:ext cx="6574536" cy="155448"/>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28652" y="959903"/>
            <a:ext cx="6571344" cy="10446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18131" y="2169094"/>
            <a:ext cx="3125766" cy="801943"/>
          </a:xfrm>
        </p:spPr>
        <p:txBody>
          <a:bodyPr anchor="b">
            <a:normAutofit/>
          </a:bodyPr>
          <a:lstStyle>
            <a:lvl1pPr marL="0" indent="0">
              <a:lnSpc>
                <a:spcPct val="100000"/>
              </a:lnSpc>
              <a:buNone/>
              <a:defRPr sz="2200" b="0" cap="none"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4" name="Content Placeholder 3"/>
          <p:cNvSpPr>
            <a:spLocks noGrp="1"/>
          </p:cNvSpPr>
          <p:nvPr>
            <p:ph sz="half" idx="2"/>
          </p:nvPr>
        </p:nvSpPr>
        <p:spPr>
          <a:xfrm>
            <a:off x="1118131" y="2973815"/>
            <a:ext cx="3125766" cy="2491662"/>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4563822" y="2172548"/>
            <a:ext cx="3125652" cy="802237"/>
          </a:xfrm>
        </p:spPr>
        <p:txBody>
          <a:bodyPr anchor="b">
            <a:normAutofit/>
          </a:bodyPr>
          <a:lstStyle>
            <a:lvl1pPr marL="0" indent="0">
              <a:lnSpc>
                <a:spcPct val="100000"/>
              </a:lnSpc>
              <a:buNone/>
              <a:defRPr sz="2200" b="0" cap="none"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6" name="Content Placeholder 5"/>
          <p:cNvSpPr>
            <a:spLocks noGrp="1"/>
          </p:cNvSpPr>
          <p:nvPr>
            <p:ph sz="quarter" idx="4"/>
          </p:nvPr>
        </p:nvSpPr>
        <p:spPr>
          <a:xfrm>
            <a:off x="4563822" y="2971035"/>
            <a:ext cx="3125652" cy="2484985"/>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0000000-1234-1234-1234-123412341234}" type="slidenum">
              <a:rPr lang="en-IN" smtClean="0"/>
            </a:fld>
            <a:endParaRPr lang="en-IN"/>
          </a:p>
        </p:txBody>
      </p:sp>
      <p:pic>
        <p:nvPicPr>
          <p:cNvPr id="18" name="Picture 17" descr="RedHashing.emf"/>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r="42454" b="36435"/>
          <a:stretch>
            <a:fillRect/>
          </a:stretch>
        </p:blipFill>
        <p:spPr>
          <a:xfrm>
            <a:off x="1125460" y="643464"/>
            <a:ext cx="6574536" cy="155448"/>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0000000-1234-1234-1234-123412341234}" type="slidenum">
              <a:rPr lang="en-IN" smtClean="0"/>
            </a:fld>
            <a:endParaRPr lang="en-IN"/>
          </a:p>
        </p:txBody>
      </p:sp>
      <p:pic>
        <p:nvPicPr>
          <p:cNvPr id="14" name="Picture 13" descr="RedHashing.emf"/>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r="42454" b="36435"/>
          <a:stretch>
            <a:fillRect/>
          </a:stretch>
        </p:blipFill>
        <p:spPr>
          <a:xfrm>
            <a:off x="1125460" y="643464"/>
            <a:ext cx="6574536" cy="155448"/>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0000000-1234-1234-1234-123412341234}"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4041" y="959313"/>
            <a:ext cx="2425950" cy="2242051"/>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3859877" y="960890"/>
            <a:ext cx="3828178" cy="4496910"/>
          </a:xfrm>
        </p:spPr>
        <p:txBody>
          <a:bodyPr anchor="ct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1124041" y="3205492"/>
            <a:ext cx="2427369" cy="2248181"/>
          </a:xfrm>
        </p:spPr>
        <p:txBody>
          <a:bodyPr>
            <a:normAutofit/>
          </a:bodyPr>
          <a:lstStyle>
            <a:lvl1pPr marL="0" indent="0" algn="l">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0000000-1234-1234-1234-123412341234}" type="slidenum">
              <a:rPr lang="en-IN" smtClean="0"/>
            </a:fld>
            <a:endParaRPr lang="en-IN"/>
          </a:p>
        </p:txBody>
      </p:sp>
      <p:pic>
        <p:nvPicPr>
          <p:cNvPr id="16" name="Picture 15" descr="RedHashing.emf"/>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r="42454" b="36435"/>
          <a:stretch>
            <a:fillRect/>
          </a:stretch>
        </p:blipFill>
        <p:spPr>
          <a:xfrm>
            <a:off x="1125460" y="643464"/>
            <a:ext cx="6574536" cy="155448"/>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4996501" y="482171"/>
            <a:ext cx="3511387" cy="5149101"/>
            <a:chOff x="4996501" y="482171"/>
            <a:chExt cx="3511387" cy="5149101"/>
          </a:xfrm>
        </p:grpSpPr>
        <p:sp>
          <p:nvSpPr>
            <p:cNvPr id="14" name="Rectangle 13"/>
            <p:cNvSpPr/>
            <p:nvPr/>
          </p:nvSpPr>
          <p:spPr>
            <a:xfrm>
              <a:off x="4996501" y="482171"/>
              <a:ext cx="3511387" cy="5149101"/>
            </a:xfrm>
            <a:prstGeom prst="rect">
              <a:avLst/>
            </a:prstGeom>
            <a:gradFill>
              <a:gsLst>
                <a:gs pos="0">
                  <a:schemeClr val="tx1">
                    <a:lumMod val="85000"/>
                    <a:lumOff val="15000"/>
                  </a:schemeClr>
                </a:gs>
                <a:gs pos="100000">
                  <a:schemeClr val="tx1">
                    <a:lumMod val="95000"/>
                    <a:lumOff val="5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14300" prst="artDeco"/>
            </a:sp3d>
          </p:spPr>
          <p:style>
            <a:lnRef idx="1">
              <a:schemeClr val="accent1"/>
            </a:lnRef>
            <a:fillRef idx="3">
              <a:schemeClr val="accent1"/>
            </a:fillRef>
            <a:effectRef idx="2">
              <a:schemeClr val="accent1"/>
            </a:effectRef>
            <a:fontRef idx="minor">
              <a:schemeClr val="lt1"/>
            </a:fontRef>
          </p:style>
        </p:sp>
        <p:sp>
          <p:nvSpPr>
            <p:cNvPr id="15" name="Rectangle 14"/>
            <p:cNvSpPr/>
            <p:nvPr/>
          </p:nvSpPr>
          <p:spPr>
            <a:xfrm>
              <a:off x="5312152" y="812506"/>
              <a:ext cx="2883013" cy="4479361"/>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132077" y="1129512"/>
            <a:ext cx="3386166" cy="1918487"/>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640128" y="1122543"/>
            <a:ext cx="2234998" cy="3866327"/>
          </a:xfrm>
          <a:solidFill>
            <a:schemeClr val="bg1">
              <a:lumMod val="85000"/>
            </a:schemeClr>
          </a:solidFill>
          <a:ln w="9525" cap="sq">
            <a:noFill/>
            <a:miter lim="800000"/>
          </a:ln>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1131420" y="3057166"/>
            <a:ext cx="3390817" cy="2092568"/>
          </a:xfrm>
        </p:spPr>
        <p:txBody>
          <a:bodyPr>
            <a:normAutofit/>
          </a:bodyPr>
          <a:lstStyle>
            <a:lvl1pPr marL="0" indent="0" algn="l">
              <a:buNone/>
              <a:defRPr sz="18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endParaRPr lang="en-US"/>
          </a:p>
        </p:txBody>
      </p:sp>
      <p:sp>
        <p:nvSpPr>
          <p:cNvPr id="5" name="Date Placeholder 4"/>
          <p:cNvSpPr>
            <a:spLocks noGrp="1"/>
          </p:cNvSpPr>
          <p:nvPr>
            <p:ph type="dt" sz="half" idx="10"/>
          </p:nvPr>
        </p:nvSpPr>
        <p:spPr>
          <a:xfrm>
            <a:off x="1124592" y="5469857"/>
            <a:ext cx="3393977" cy="320123"/>
          </a:xfrm>
        </p:spPr>
        <p:txBody>
          <a:bodyPr/>
          <a:lstStyle>
            <a:lvl1pPr algn="l">
              <a:defRPr/>
            </a:lvl1pPr>
          </a:lstStyle>
          <a:p>
            <a:endParaRPr lang="en-IN"/>
          </a:p>
        </p:txBody>
      </p:sp>
      <p:sp>
        <p:nvSpPr>
          <p:cNvPr id="6" name="Footer Placeholder 5"/>
          <p:cNvSpPr>
            <a:spLocks noGrp="1"/>
          </p:cNvSpPr>
          <p:nvPr>
            <p:ph type="ftr" sz="quarter" idx="11"/>
          </p:nvPr>
        </p:nvSpPr>
        <p:spPr>
          <a:xfrm>
            <a:off x="1125459" y="318641"/>
            <a:ext cx="2601032" cy="320931"/>
          </a:xfrm>
        </p:spPr>
        <p:txBody>
          <a:bodyPr/>
          <a:lstStyle/>
          <a:p>
            <a:endParaRPr lang="en-IN"/>
          </a:p>
        </p:txBody>
      </p:sp>
      <p:sp>
        <p:nvSpPr>
          <p:cNvPr id="7" name="Slide Number Placeholder 6"/>
          <p:cNvSpPr>
            <a:spLocks noGrp="1"/>
          </p:cNvSpPr>
          <p:nvPr>
            <p:ph type="sldNum" sz="quarter" idx="12"/>
          </p:nvPr>
        </p:nvSpPr>
        <p:spPr>
          <a:xfrm>
            <a:off x="3726491" y="131730"/>
            <a:ext cx="795746" cy="503578"/>
          </a:xfrm>
        </p:spPr>
        <p:txBody>
          <a:bodyPr/>
          <a:lstStyle/>
          <a:p>
            <a:fld id="{00000000-1234-1234-1234-123412341234}" type="slidenum">
              <a:rPr lang="en-IN" smtClean="0"/>
            </a:fld>
            <a:endParaRPr lang="en-IN"/>
          </a:p>
        </p:txBody>
      </p:sp>
      <p:pic>
        <p:nvPicPr>
          <p:cNvPr id="22" name="Picture 21" descr="RedHashing.emf"/>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r="70363" b="36435"/>
          <a:stretch>
            <a:fillRect/>
          </a:stretch>
        </p:blipFill>
        <p:spPr>
          <a:xfrm>
            <a:off x="1125460" y="643464"/>
            <a:ext cx="3392424" cy="155448"/>
          </a:xfrm>
          <a:prstGeom prst="rect">
            <a:avLst/>
          </a:prstGeom>
          <a:noFill/>
          <a:ln>
            <a:noFill/>
          </a:ln>
        </p:spPr>
      </p:pic>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image" Target="../media/image2.jpeg"/><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13">
            <a:extLst>
              <a:ext uri="{28A0092B-C50C-407E-A947-70E740481C1C}">
                <a14:useLocalDpi xmlns:a14="http://schemas.microsoft.com/office/drawing/2010/main" val="0"/>
              </a:ext>
            </a:extLst>
          </a:blip>
          <a:srcRect t="1538" b="-1538"/>
          <a:stretch>
            <a:fillRect/>
          </a:stretch>
        </p:blipFill>
        <p:spPr>
          <a:xfrm>
            <a:off x="0" y="6119854"/>
            <a:ext cx="9144000" cy="742950"/>
          </a:xfrm>
          <a:prstGeom prst="rect">
            <a:avLst/>
          </a:prstGeom>
        </p:spPr>
      </p:pic>
      <p:sp>
        <p:nvSpPr>
          <p:cNvPr id="12" name="Rectangle 11"/>
          <p:cNvSpPr/>
          <p:nvPr/>
        </p:nvSpPr>
        <p:spPr>
          <a:xfrm>
            <a:off x="0" y="468769"/>
            <a:ext cx="9144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3" name="Straight Connector 12"/>
          <p:cNvCxnSpPr/>
          <p:nvPr/>
        </p:nvCxnSpPr>
        <p:spPr>
          <a:xfrm>
            <a:off x="0" y="6121005"/>
            <a:ext cx="9144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1128684" y="956172"/>
            <a:ext cx="6571343"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128684" y="2167385"/>
            <a:ext cx="6571343" cy="3288635"/>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4521309" y="330371"/>
            <a:ext cx="2368292" cy="304938"/>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IN"/>
          </a:p>
        </p:txBody>
      </p:sp>
      <p:sp>
        <p:nvSpPr>
          <p:cNvPr id="5" name="Footer Placeholder 4"/>
          <p:cNvSpPr>
            <a:spLocks noGrp="1"/>
          </p:cNvSpPr>
          <p:nvPr>
            <p:ph type="ftr" sz="quarter" idx="3"/>
          </p:nvPr>
        </p:nvSpPr>
        <p:spPr>
          <a:xfrm>
            <a:off x="1128684" y="329308"/>
            <a:ext cx="3388498"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893728" y="131730"/>
            <a:ext cx="795746" cy="503578"/>
          </a:xfrm>
          <a:prstGeom prst="rect">
            <a:avLst/>
          </a:prstGeom>
        </p:spPr>
        <p:txBody>
          <a:bodyPr vert="horz" lIns="91440" tIns="45720" rIns="91440" bIns="45720" rtlCol="0" anchor="t"/>
          <a:lstStyle>
            <a:lvl1pPr algn="r">
              <a:defRPr sz="2800">
                <a:solidFill>
                  <a:schemeClr val="accent1"/>
                </a:solidFill>
              </a:defRPr>
            </a:lvl1pPr>
          </a:lstStyle>
          <a:p>
            <a:fld id="{00000000-1234-1234-1234-123412341234}"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l" defTabSz="685800" rtl="0" eaLnBrk="1" latinLnBrk="0" hangingPunct="1">
        <a:lnSpc>
          <a:spcPct val="90000"/>
        </a:lnSpc>
        <a:spcBef>
          <a:spcPct val="0"/>
        </a:spcBef>
        <a:buNone/>
        <a:defRPr sz="3200" b="0" i="0" kern="1200" cap="none">
          <a:solidFill>
            <a:schemeClr val="tx1"/>
          </a:solidFill>
          <a:effectLst/>
          <a:latin typeface="+mj-lt"/>
          <a:ea typeface="+mj-ea"/>
          <a:cs typeface="+mj-cs"/>
        </a:defRPr>
      </a:lvl1pPr>
    </p:titleStyle>
    <p:bodyStyle>
      <a:lvl1pPr marL="228600" indent="-228600" algn="l" defTabSz="685800" rtl="0" eaLnBrk="1" latinLnBrk="0" hangingPunct="1">
        <a:lnSpc>
          <a:spcPct val="120000"/>
        </a:lnSpc>
        <a:spcBef>
          <a:spcPts val="1000"/>
        </a:spcBef>
        <a:buClr>
          <a:schemeClr val="accent1"/>
        </a:buClr>
        <a:buSzPct val="100000"/>
        <a:buFont typeface="Arial" panose="020B0604020202020204" pitchFamily="34" charset="0"/>
        <a:buChar char="•"/>
        <a:defRPr sz="2000" kern="1200" cap="none">
          <a:solidFill>
            <a:schemeClr val="tx1"/>
          </a:solidFill>
          <a:effectLst/>
          <a:latin typeface="+mn-lt"/>
          <a:ea typeface="+mn-ea"/>
          <a:cs typeface="+mn-cs"/>
        </a:defRPr>
      </a:lvl1pPr>
      <a:lvl2pPr marL="6858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600" kern="1200" cap="none" baseline="0">
          <a:solidFill>
            <a:schemeClr val="tx1"/>
          </a:solidFill>
          <a:effectLst/>
          <a:latin typeface="+mn-lt"/>
          <a:ea typeface="+mn-ea"/>
          <a:cs typeface="+mn-cs"/>
        </a:defRPr>
      </a:lvl2pPr>
      <a:lvl3pPr marL="11430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600" kern="1200" cap="none">
          <a:solidFill>
            <a:schemeClr val="tx1"/>
          </a:solidFill>
          <a:effectLst/>
          <a:latin typeface="+mn-lt"/>
          <a:ea typeface="+mn-ea"/>
          <a:cs typeface="+mn-cs"/>
        </a:defRPr>
      </a:lvl3pPr>
      <a:lvl4pPr marL="16002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200" kern="1200" cap="none">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6.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7.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7.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8.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9.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30.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30.png"/></Relationships>
</file>

<file path=ppt/slides/_rels/slide36.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hyperlink" Target="https://docs.spring.io/spring-framework/docs" TargetMode="External"/><Relationship Id="rId7" Type="http://schemas.openxmlformats.org/officeDocument/2006/relationships/hyperlink" Target="http://www.javatpoint.com/" TargetMode="External"/><Relationship Id="rId6" Type="http://schemas.openxmlformats.org/officeDocument/2006/relationships/hyperlink" Target="http://www.w3school.com/" TargetMode="External"/><Relationship Id="rId5" Type="http://schemas.openxmlformats.org/officeDocument/2006/relationships/hyperlink" Target="http://www.google.com/" TargetMode="External"/><Relationship Id="rId4" Type="http://schemas.openxmlformats.org/officeDocument/2006/relationships/hyperlink" Target="https://reactjs.org/" TargetMode="External"/><Relationship Id="rId3" Type="http://schemas.openxmlformats.org/officeDocument/2006/relationships/hyperlink" Target="https://docs.spring.io/spring-data/jpa/docs/current/reference/html/" TargetMode="External"/><Relationship Id="rId2" Type="http://schemas.openxmlformats.org/officeDocument/2006/relationships/hyperlink" Target="https://www.baeldung.com/spring-boot" TargetMode="External"/><Relationship Id="rId1" Type="http://schemas.openxmlformats.org/officeDocument/2006/relationships/hyperlink" Target="https://www.w3schools.com/react/" TargetMode="External"/></Relationships>
</file>

<file path=ppt/slides/_rels/slide37.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8.xml"/><Relationship Id="rId4" Type="http://schemas.openxmlformats.org/officeDocument/2006/relationships/image" Target="../media/image33.png"/><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image" Target="../media/image3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4.jpe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6.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457200" y="2760073"/>
            <a:ext cx="8229600" cy="1281152"/>
          </a:xfrm>
        </p:spPr>
        <p:txBody>
          <a:bodyPr>
            <a:normAutofit fontScale="90000"/>
          </a:bodyPr>
          <a:lstStyle/>
          <a:p>
            <a:pPr algn="ctr"/>
            <a:br>
              <a:rPr lang="en-US" sz="3600" b="1" dirty="0">
                <a:latin typeface="DaunPenh" panose="01010101010101010101" pitchFamily="2" charset="0"/>
                <a:cs typeface="DaunPenh" panose="01010101010101010101" pitchFamily="2" charset="0"/>
              </a:rPr>
            </a:br>
            <a:r>
              <a:rPr lang="en-US" sz="4900" b="1" i="1" u="sng" dirty="0">
                <a:solidFill>
                  <a:srgbClr val="FF0000"/>
                </a:solidFill>
                <a:latin typeface="DaunPenh" panose="01010101010101010101" pitchFamily="2" charset="0"/>
                <a:cs typeface="DaunPenh" panose="01010101010101010101" pitchFamily="2" charset="0"/>
              </a:rPr>
              <a:t>E - BLOOD BANK </a:t>
            </a:r>
            <a:br>
              <a:rPr lang="en-US" b="1" dirty="0">
                <a:solidFill>
                  <a:schemeClr val="accent2">
                    <a:lumMod val="75000"/>
                  </a:schemeClr>
                </a:solidFill>
                <a:latin typeface="Calibri Light" panose="020F0302020204030204"/>
              </a:rPr>
            </a:br>
            <a:endParaRPr lang="en-US" sz="2700" dirty="0">
              <a:solidFill>
                <a:schemeClr val="accent2">
                  <a:lumMod val="75000"/>
                </a:schemeClr>
              </a:solidFill>
            </a:endParaRPr>
          </a:p>
        </p:txBody>
      </p:sp>
      <p:sp>
        <p:nvSpPr>
          <p:cNvPr id="8" name="Content Placeholder 7"/>
          <p:cNvSpPr>
            <a:spLocks noGrp="1"/>
          </p:cNvSpPr>
          <p:nvPr>
            <p:ph idx="1"/>
          </p:nvPr>
        </p:nvSpPr>
        <p:spPr>
          <a:xfrm>
            <a:off x="5334000" y="4474566"/>
            <a:ext cx="3657600" cy="1447800"/>
          </a:xfrm>
        </p:spPr>
        <p:txBody>
          <a:bodyPr>
            <a:normAutofit fontScale="85000" lnSpcReduction="20000"/>
          </a:bodyPr>
          <a:lstStyle/>
          <a:p>
            <a:pPr>
              <a:buNone/>
            </a:pPr>
            <a:r>
              <a:rPr lang="en-US" sz="2000" b="1" dirty="0"/>
              <a:t>Presented By:</a:t>
            </a:r>
            <a:endParaRPr lang="en-US" sz="2000" b="1" dirty="0"/>
          </a:p>
          <a:p>
            <a:pPr lvl="1">
              <a:buNone/>
            </a:pPr>
            <a:r>
              <a:rPr lang="en-US" sz="2000" dirty="0">
                <a:latin typeface="Arial" panose="020B0604020202020204" pitchFamily="34" charset="0"/>
                <a:cs typeface="Arial" panose="020B0604020202020204" pitchFamily="34" charset="0"/>
              </a:rPr>
              <a:t>Ashwani  Gupta(233139)</a:t>
            </a:r>
            <a:endParaRPr lang="en-US" sz="2000" dirty="0">
              <a:latin typeface="Arial" panose="020B0604020202020204" pitchFamily="34" charset="0"/>
              <a:cs typeface="Arial" panose="020B0604020202020204" pitchFamily="34" charset="0"/>
            </a:endParaRPr>
          </a:p>
          <a:p>
            <a:pPr lvl="1">
              <a:buNone/>
            </a:pPr>
            <a:r>
              <a:rPr lang="en-US" sz="2000" dirty="0">
                <a:latin typeface="Arial" panose="020B0604020202020204" pitchFamily="34" charset="0"/>
                <a:cs typeface="Arial" panose="020B0604020202020204" pitchFamily="34" charset="0"/>
              </a:rPr>
              <a:t>Aishwarya Patil (233176)</a:t>
            </a:r>
            <a:endParaRPr lang="en-US" sz="2000" dirty="0">
              <a:latin typeface="Arial" panose="020B0604020202020204" pitchFamily="34" charset="0"/>
              <a:cs typeface="Arial" panose="020B0604020202020204" pitchFamily="34" charset="0"/>
            </a:endParaRPr>
          </a:p>
          <a:p>
            <a:pPr>
              <a:buNone/>
            </a:pPr>
            <a:r>
              <a:rPr lang="en-US" sz="2000" dirty="0">
                <a:solidFill>
                  <a:srgbClr val="002060"/>
                </a:solidFill>
              </a:rPr>
              <a:t>Group No:83</a:t>
            </a:r>
            <a:endParaRPr lang="en-US" sz="2000" dirty="0">
              <a:latin typeface="Arial" panose="020B0604020202020204" pitchFamily="34" charset="0"/>
              <a:cs typeface="Arial" panose="020B0604020202020204" pitchFamily="34" charset="0"/>
            </a:endParaRPr>
          </a:p>
        </p:txBody>
      </p:sp>
      <p:sp>
        <p:nvSpPr>
          <p:cNvPr id="9" name="Footer Placeholder 8"/>
          <p:cNvSpPr>
            <a:spLocks noGrp="1"/>
          </p:cNvSpPr>
          <p:nvPr>
            <p:ph type="ftr" sz="quarter" idx="11"/>
          </p:nvPr>
        </p:nvSpPr>
        <p:spPr/>
        <p:txBody>
          <a:bodyPr/>
          <a:lstStyle/>
          <a:p>
            <a:r>
              <a:rPr lang="en-US" b="1" dirty="0"/>
              <a:t>©BloodForLives</a:t>
            </a:r>
            <a:endParaRPr lang="en-US" b="1" dirty="0"/>
          </a:p>
        </p:txBody>
      </p:sp>
      <p:sp>
        <p:nvSpPr>
          <p:cNvPr id="10" name="Slide Number Placeholder 9"/>
          <p:cNvSpPr>
            <a:spLocks noGrp="1"/>
          </p:cNvSpPr>
          <p:nvPr>
            <p:ph type="sldNum" sz="quarter" idx="12"/>
          </p:nvPr>
        </p:nvSpPr>
        <p:spPr/>
        <p:txBody>
          <a:bodyPr/>
          <a:lstStyle/>
          <a:p>
            <a:fld id="{FEF335F4-0CCA-4FF1-9257-9E89A42A812A}" type="slidenum">
              <a:rPr lang="en-US" smtClean="0"/>
            </a:fld>
            <a:endParaRPr lang="en-US"/>
          </a:p>
        </p:txBody>
      </p:sp>
      <p:sp>
        <p:nvSpPr>
          <p:cNvPr id="2" name="TextBox 1"/>
          <p:cNvSpPr txBox="1"/>
          <p:nvPr/>
        </p:nvSpPr>
        <p:spPr>
          <a:xfrm>
            <a:off x="76200" y="4474566"/>
            <a:ext cx="3352800" cy="954107"/>
          </a:xfrm>
          <a:prstGeom prst="rect">
            <a:avLst/>
          </a:prstGeom>
          <a:noFill/>
        </p:spPr>
        <p:txBody>
          <a:bodyPr wrap="square" rtlCol="0">
            <a:spAutoFit/>
          </a:bodyPr>
          <a:lstStyle/>
          <a:p>
            <a:r>
              <a:rPr lang="en-IN" sz="2000" b="1" dirty="0"/>
              <a:t>Mentor</a:t>
            </a:r>
            <a:r>
              <a:rPr lang="en-IN" sz="2000" dirty="0"/>
              <a:t>:</a:t>
            </a:r>
            <a:endParaRPr lang="en-IN" sz="2000" dirty="0"/>
          </a:p>
          <a:p>
            <a:endParaRPr lang="en-IN" dirty="0"/>
          </a:p>
          <a:p>
            <a:r>
              <a:rPr lang="en-IN" dirty="0">
                <a:latin typeface="Adobe Fan Heiti Std B" panose="020B0700000000000000" pitchFamily="34" charset="-128"/>
                <a:ea typeface="Adobe Fan Heiti Std B" panose="020B0700000000000000" pitchFamily="34" charset="-128"/>
              </a:rPr>
              <a:t>Mrs. Rupali Solaskar Thorat</a:t>
            </a:r>
            <a:endParaRPr lang="en-IN" dirty="0">
              <a:latin typeface="Adobe Fan Heiti Std B" panose="020B0700000000000000" pitchFamily="34" charset="-128"/>
              <a:ea typeface="Adobe Fan Heiti Std B" panose="020B0700000000000000" pitchFamily="34" charset="-128"/>
            </a:endParaRPr>
          </a:p>
        </p:txBody>
      </p:sp>
      <p:sp>
        <p:nvSpPr>
          <p:cNvPr id="6" name="TextBox 5"/>
          <p:cNvSpPr txBox="1"/>
          <p:nvPr/>
        </p:nvSpPr>
        <p:spPr>
          <a:xfrm>
            <a:off x="304800" y="838200"/>
            <a:ext cx="7886700" cy="3146182"/>
          </a:xfrm>
          <a:prstGeom prst="rect">
            <a:avLst/>
          </a:prstGeom>
          <a:noFill/>
        </p:spPr>
        <p:txBody>
          <a:bodyPr wrap="square">
            <a:spAutoFit/>
          </a:bodyPr>
          <a:lstStyle/>
          <a:p>
            <a:pPr marL="1001395" marR="478790" indent="-6350" algn="ctr">
              <a:lnSpc>
                <a:spcPct val="107000"/>
              </a:lnSpc>
              <a:spcAft>
                <a:spcPts val="60"/>
              </a:spcAft>
            </a:pPr>
            <a:r>
              <a:rPr lang="en-IN" sz="2000" b="1" dirty="0">
                <a:solidFill>
                  <a:srgbClr val="000000"/>
                </a:solidFill>
                <a:effectLst/>
                <a:latin typeface="Times New Roman" panose="02020603050405020304" pitchFamily="18" charset="0"/>
                <a:ea typeface="Times New Roman" panose="02020603050405020304" pitchFamily="18" charset="0"/>
              </a:rPr>
              <a:t>INSTITUTE FOR ADVANCED COMPUTING AND</a:t>
            </a:r>
            <a:endParaRPr lang="en-IN" sz="2000" b="1" dirty="0">
              <a:solidFill>
                <a:srgbClr val="000000"/>
              </a:solidFill>
              <a:effectLst/>
              <a:latin typeface="Times New Roman" panose="02020603050405020304" pitchFamily="18" charset="0"/>
              <a:ea typeface="Times New Roman" panose="02020603050405020304" pitchFamily="18" charset="0"/>
            </a:endParaRPr>
          </a:p>
          <a:p>
            <a:pPr marL="1001395" marR="478790" indent="-6350" algn="ctr">
              <a:lnSpc>
                <a:spcPct val="107000"/>
              </a:lnSpc>
              <a:spcAft>
                <a:spcPts val="60"/>
              </a:spcAft>
            </a:pPr>
            <a:r>
              <a:rPr lang="en-IN" sz="2000" b="1" dirty="0">
                <a:solidFill>
                  <a:srgbClr val="000000"/>
                </a:solidFill>
                <a:effectLst/>
                <a:latin typeface="Times New Roman" panose="02020603050405020304" pitchFamily="18" charset="0"/>
                <a:ea typeface="Times New Roman" panose="02020603050405020304" pitchFamily="18" charset="0"/>
              </a:rPr>
              <a:t> SOFTWARE DEVELOPMENT </a:t>
            </a:r>
            <a:endParaRPr lang="en-IN" sz="2000" b="1" dirty="0">
              <a:solidFill>
                <a:srgbClr val="000000"/>
              </a:solidFill>
              <a:effectLst/>
              <a:latin typeface="Times New Roman" panose="02020603050405020304" pitchFamily="18" charset="0"/>
              <a:ea typeface="Times New Roman" panose="02020603050405020304" pitchFamily="18" charset="0"/>
            </a:endParaRPr>
          </a:p>
          <a:p>
            <a:pPr marL="1181735" marR="478790" indent="-6350" algn="ctr">
              <a:lnSpc>
                <a:spcPct val="107000"/>
              </a:lnSpc>
              <a:spcAft>
                <a:spcPts val="700"/>
              </a:spcAft>
            </a:pPr>
            <a:r>
              <a:rPr lang="en-IN" sz="2000" b="1" dirty="0">
                <a:solidFill>
                  <a:srgbClr val="000000"/>
                </a:solidFill>
                <a:effectLst/>
                <a:latin typeface="Times New Roman" panose="02020603050405020304" pitchFamily="18" charset="0"/>
                <a:ea typeface="Times New Roman" panose="02020603050405020304" pitchFamily="18" charset="0"/>
              </a:rPr>
              <a:t>AKURDI, PUNE</a:t>
            </a:r>
            <a:endParaRPr lang="en-IN" sz="2000" b="1" dirty="0">
              <a:solidFill>
                <a:srgbClr val="000000"/>
              </a:solidFill>
              <a:effectLst/>
              <a:latin typeface="Times New Roman" panose="02020603050405020304" pitchFamily="18" charset="0"/>
              <a:ea typeface="Times New Roman" panose="02020603050405020304" pitchFamily="18" charset="0"/>
            </a:endParaRPr>
          </a:p>
          <a:p>
            <a:pPr marL="1181735" marR="478790" indent="-6350" algn="ctr">
              <a:lnSpc>
                <a:spcPct val="107000"/>
              </a:lnSpc>
              <a:spcAft>
                <a:spcPts val="700"/>
              </a:spcAft>
            </a:pPr>
            <a:endParaRPr lang="en-IN" sz="2000" b="1" dirty="0">
              <a:solidFill>
                <a:srgbClr val="000000"/>
              </a:solidFill>
              <a:latin typeface="Times New Roman" panose="02020603050405020304" pitchFamily="18" charset="0"/>
              <a:ea typeface="Times New Roman" panose="02020603050405020304" pitchFamily="18" charset="0"/>
            </a:endParaRPr>
          </a:p>
          <a:p>
            <a:pPr marL="1181735" marR="478790" indent="-6350" algn="ctr">
              <a:lnSpc>
                <a:spcPct val="107000"/>
              </a:lnSpc>
              <a:spcAft>
                <a:spcPts val="700"/>
              </a:spcAft>
            </a:pPr>
            <a:r>
              <a:rPr lang="en-IN" sz="1800" b="1" dirty="0">
                <a:solidFill>
                  <a:srgbClr val="000000"/>
                </a:solidFill>
                <a:effectLst/>
                <a:latin typeface="Times New Roman" panose="02020603050405020304" pitchFamily="18" charset="0"/>
                <a:ea typeface="Times New Roman" panose="02020603050405020304" pitchFamily="18" charset="0"/>
              </a:rPr>
              <a:t>PG-DAC MARCH 2023</a:t>
            </a:r>
            <a:endParaRPr lang="en-IN" b="1" dirty="0">
              <a:solidFill>
                <a:srgbClr val="000000"/>
              </a:solidFill>
              <a:latin typeface="Times New Roman" panose="02020603050405020304" pitchFamily="18" charset="0"/>
              <a:ea typeface="Times New Roman" panose="02020603050405020304" pitchFamily="18" charset="0"/>
            </a:endParaRPr>
          </a:p>
          <a:p>
            <a:pPr marL="1181735" marR="478790" indent="-6350" algn="ctr">
              <a:lnSpc>
                <a:spcPct val="107000"/>
              </a:lnSpc>
              <a:spcAft>
                <a:spcPts val="700"/>
              </a:spcAft>
            </a:pPr>
            <a:r>
              <a:rPr lang="en-IN" sz="2000" b="1" dirty="0">
                <a:solidFill>
                  <a:srgbClr val="000000"/>
                </a:solidFill>
                <a:effectLst/>
                <a:latin typeface="Times New Roman" panose="02020603050405020304" pitchFamily="18" charset="0"/>
                <a:ea typeface="Times New Roman" panose="02020603050405020304" pitchFamily="18" charset="0"/>
              </a:rPr>
              <a:t>Presentation on</a:t>
            </a:r>
            <a:endParaRPr lang="en-IN" sz="2000" b="1" dirty="0">
              <a:solidFill>
                <a:srgbClr val="000000"/>
              </a:solidFill>
              <a:effectLst/>
              <a:latin typeface="Times New Roman" panose="02020603050405020304" pitchFamily="18" charset="0"/>
              <a:ea typeface="Times New Roman" panose="02020603050405020304" pitchFamily="18" charset="0"/>
            </a:endParaRPr>
          </a:p>
          <a:p>
            <a:pPr marL="1181735" marR="478790" indent="-6350" algn="ctr">
              <a:lnSpc>
                <a:spcPct val="107000"/>
              </a:lnSpc>
              <a:spcAft>
                <a:spcPts val="700"/>
              </a:spcAft>
            </a:pPr>
            <a:endParaRPr lang="en-IN" sz="2000" b="1" dirty="0">
              <a:solidFill>
                <a:srgbClr val="000000"/>
              </a:solidFill>
              <a:effectLst/>
              <a:latin typeface="Times New Roman" panose="02020603050405020304" pitchFamily="18" charset="0"/>
              <a:ea typeface="Times New Roman" panose="02020603050405020304" pitchFamily="18" charset="0"/>
            </a:endParaRPr>
          </a:p>
          <a:p>
            <a:pPr marL="1181735" marR="478790" indent="-6350" algn="ctr">
              <a:lnSpc>
                <a:spcPct val="107000"/>
              </a:lnSpc>
              <a:spcAft>
                <a:spcPts val="700"/>
              </a:spcAft>
            </a:pPr>
            <a:endParaRPr lang="en-IN" sz="2000" b="1" dirty="0">
              <a:solidFill>
                <a:srgbClr val="000000"/>
              </a:solidFill>
              <a:effectLst/>
              <a:latin typeface="Times New Roman" panose="02020603050405020304" pitchFamily="18" charset="0"/>
              <a:ea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9769" y="879501"/>
            <a:ext cx="8458200" cy="1143000"/>
          </a:xfrm>
        </p:spPr>
        <p:txBody>
          <a:bodyPr>
            <a:noAutofit/>
          </a:bodyPr>
          <a:lstStyle/>
          <a:p>
            <a:pPr algn="l"/>
            <a:r>
              <a:rPr lang="en-US" sz="3600" kern="0" dirty="0">
                <a:solidFill>
                  <a:schemeClr val="tx1">
                    <a:lumMod val="50000"/>
                    <a:lumOff val="50000"/>
                  </a:schemeClr>
                </a:solidFill>
                <a:effectLst>
                  <a:outerShdw blurRad="38100" dist="38100" dir="2700000" algn="tl">
                    <a:srgbClr val="000000">
                      <a:alpha val="43137"/>
                    </a:srgbClr>
                  </a:outerShdw>
                </a:effectLst>
                <a:latin typeface="Arial Black" panose="020B0A04020102020204" pitchFamily="34" charset="0"/>
                <a:ea typeface="Cambria" panose="02040503050406030204" pitchFamily="18" charset="0"/>
              </a:rPr>
              <a:t>Activity diagram : Admin module</a:t>
            </a:r>
            <a:endParaRPr lang="en-US" sz="3600" dirty="0"/>
          </a:p>
        </p:txBody>
      </p:sp>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pic>
        <p:nvPicPr>
          <p:cNvPr id="4098" name="Picture 2" descr="D:\Cdac\Project\Documentation\Umls\Activity_diagrams\Admin (Activity_diagram).jpg"/>
          <p:cNvPicPr>
            <a:picLocks noChangeAspect="1" noChangeArrowheads="1"/>
          </p:cNvPicPr>
          <p:nvPr/>
        </p:nvPicPr>
        <p:blipFill>
          <a:blip r:embed="rId1"/>
          <a:srcRect/>
          <a:stretch>
            <a:fillRect/>
          </a:stretch>
        </p:blipFill>
        <p:spPr bwMode="auto">
          <a:xfrm>
            <a:off x="1448264" y="1447800"/>
            <a:ext cx="6241210" cy="5278470"/>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7720" y="914400"/>
            <a:ext cx="8458200" cy="1143000"/>
          </a:xfrm>
        </p:spPr>
        <p:txBody>
          <a:bodyPr>
            <a:noAutofit/>
          </a:bodyPr>
          <a:lstStyle/>
          <a:p>
            <a:pPr algn="l"/>
            <a:r>
              <a:rPr lang="en-US" sz="3600" kern="0" dirty="0">
                <a:solidFill>
                  <a:schemeClr val="tx1">
                    <a:lumMod val="50000"/>
                    <a:lumOff val="50000"/>
                  </a:schemeClr>
                </a:solidFill>
                <a:effectLst>
                  <a:outerShdw blurRad="38100" dist="38100" dir="2700000" algn="tl">
                    <a:srgbClr val="000000">
                      <a:alpha val="43137"/>
                    </a:srgbClr>
                  </a:outerShdw>
                </a:effectLst>
                <a:latin typeface="Arial Black" panose="020B0A04020102020204" pitchFamily="34" charset="0"/>
                <a:ea typeface="Cambria" panose="02040503050406030204" pitchFamily="18" charset="0"/>
              </a:rPr>
              <a:t>Activity diagram : User module</a:t>
            </a:r>
            <a:endParaRPr lang="en-US" sz="3600" dirty="0"/>
          </a:p>
        </p:txBody>
      </p:sp>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pic>
        <p:nvPicPr>
          <p:cNvPr id="5122" name="Picture 2" descr="D:\Cdac\Project\Documentation\Umls\Activity_diagrams\User(Activity_diagram).jpg"/>
          <p:cNvPicPr>
            <a:picLocks noChangeAspect="1" noChangeArrowheads="1"/>
          </p:cNvPicPr>
          <p:nvPr/>
        </p:nvPicPr>
        <p:blipFill>
          <a:blip r:embed="rId1"/>
          <a:srcRect/>
          <a:stretch>
            <a:fillRect/>
          </a:stretch>
        </p:blipFill>
        <p:spPr bwMode="auto">
          <a:xfrm>
            <a:off x="1472327" y="1678020"/>
            <a:ext cx="5791200" cy="5048250"/>
          </a:xfrm>
          <a:prstGeom prst="rect">
            <a:avLst/>
          </a:prstGeo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457200" y="811240"/>
            <a:ext cx="8229600" cy="715962"/>
          </a:xfrm>
        </p:spPr>
        <p:txBody>
          <a:bodyPr>
            <a:normAutofit/>
          </a:bodyPr>
          <a:lstStyle/>
          <a:p>
            <a:pPr algn="l"/>
            <a:r>
              <a:rPr lang="en-US" sz="2400" u="sng" dirty="0">
                <a:effectLst>
                  <a:outerShdw blurRad="38100" dist="38100" dir="2700000" algn="tl">
                    <a:srgbClr val="000000">
                      <a:alpha val="43137"/>
                    </a:srgbClr>
                  </a:outerShdw>
                </a:effectLst>
              </a:rPr>
              <a:t>Home Page</a:t>
            </a:r>
            <a:endParaRPr lang="en-US" sz="2400" u="sng" dirty="0">
              <a:effectLst>
                <a:outerShdw blurRad="38100" dist="38100" dir="2700000" algn="tl">
                  <a:srgbClr val="000000">
                    <a:alpha val="43137"/>
                  </a:srgbClr>
                </a:outerShdw>
              </a:effectLst>
            </a:endParaRPr>
          </a:p>
        </p:txBody>
      </p:sp>
      <p:pic>
        <p:nvPicPr>
          <p:cNvPr id="6150" name="Picture 6"/>
          <p:cNvPicPr>
            <a:picLocks noGrp="1" noChangeAspect="1" noChangeArrowheads="1"/>
          </p:cNvPicPr>
          <p:nvPr>
            <p:ph idx="1"/>
          </p:nvPr>
        </p:nvPicPr>
        <p:blipFill>
          <a:blip r:embed="rId1"/>
          <a:srcRect/>
          <a:stretch>
            <a:fillRect/>
          </a:stretch>
        </p:blipFill>
        <p:spPr bwMode="auto">
          <a:xfrm>
            <a:off x="421105" y="1198704"/>
            <a:ext cx="8229600" cy="5527566"/>
          </a:xfrm>
          <a:prstGeom prst="rect">
            <a:avLst/>
          </a:prstGeom>
          <a:noFill/>
          <a:ln w="9525">
            <a:noFill/>
            <a:miter lim="800000"/>
            <a:headEnd/>
            <a:tailEnd/>
          </a:ln>
          <a:effectLst/>
        </p:spPr>
      </p:pic>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402382" y="957660"/>
            <a:ext cx="8229600" cy="715962"/>
          </a:xfrm>
        </p:spPr>
        <p:txBody>
          <a:bodyPr>
            <a:normAutofit/>
          </a:bodyPr>
          <a:lstStyle/>
          <a:p>
            <a:pPr algn="l"/>
            <a:r>
              <a:rPr lang="en-US" sz="2400" u="sng" dirty="0">
                <a:effectLst>
                  <a:outerShdw blurRad="38100" dist="38100" dir="2700000" algn="tl">
                    <a:srgbClr val="000000">
                      <a:alpha val="43137"/>
                    </a:srgbClr>
                  </a:outerShdw>
                </a:effectLst>
              </a:rPr>
              <a:t>Home Page</a:t>
            </a:r>
            <a:endParaRPr lang="en-US" sz="2400" u="sng" dirty="0">
              <a:effectLst>
                <a:outerShdw blurRad="38100" dist="38100" dir="2700000" algn="tl">
                  <a:srgbClr val="000000">
                    <a:alpha val="43137"/>
                  </a:srgbClr>
                </a:outerShdw>
              </a:effectLst>
            </a:endParaRPr>
          </a:p>
        </p:txBody>
      </p:sp>
      <p:pic>
        <p:nvPicPr>
          <p:cNvPr id="15362" name="Picture 2"/>
          <p:cNvPicPr>
            <a:picLocks noGrp="1" noChangeAspect="1" noChangeArrowheads="1"/>
          </p:cNvPicPr>
          <p:nvPr>
            <p:ph idx="1"/>
          </p:nvPr>
        </p:nvPicPr>
        <p:blipFill>
          <a:blip r:embed="rId1"/>
          <a:srcRect/>
          <a:stretch>
            <a:fillRect/>
          </a:stretch>
        </p:blipFill>
        <p:spPr bwMode="auto">
          <a:xfrm>
            <a:off x="457200" y="1620440"/>
            <a:ext cx="8229600" cy="3921919"/>
          </a:xfrm>
          <a:prstGeom prst="rect">
            <a:avLst/>
          </a:prstGeom>
          <a:noFill/>
          <a:ln w="9525">
            <a:noFill/>
            <a:miter lim="800000"/>
            <a:headEnd/>
            <a:tailEnd/>
          </a:ln>
          <a:effectLst/>
        </p:spPr>
      </p:pic>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457200" y="964089"/>
            <a:ext cx="8229600" cy="715962"/>
          </a:xfrm>
        </p:spPr>
        <p:txBody>
          <a:bodyPr>
            <a:normAutofit/>
          </a:bodyPr>
          <a:lstStyle/>
          <a:p>
            <a:pPr algn="l"/>
            <a:r>
              <a:rPr lang="en-US" sz="2400" u="sng" dirty="0">
                <a:effectLst>
                  <a:outerShdw blurRad="38100" dist="38100" dir="2700000" algn="tl">
                    <a:srgbClr val="000000">
                      <a:alpha val="43137"/>
                    </a:srgbClr>
                  </a:outerShdw>
                </a:effectLst>
              </a:rPr>
              <a:t>Home Page</a:t>
            </a:r>
            <a:endParaRPr lang="en-US" sz="2400" u="sng" dirty="0">
              <a:effectLst>
                <a:outerShdw blurRad="38100" dist="38100" dir="2700000" algn="tl">
                  <a:srgbClr val="000000">
                    <a:alpha val="43137"/>
                  </a:srgbClr>
                </a:outerShdw>
              </a:effectLst>
            </a:endParaRPr>
          </a:p>
        </p:txBody>
      </p:sp>
      <p:pic>
        <p:nvPicPr>
          <p:cNvPr id="16386" name="Picture 2"/>
          <p:cNvPicPr>
            <a:picLocks noGrp="1" noChangeAspect="1" noChangeArrowheads="1"/>
          </p:cNvPicPr>
          <p:nvPr>
            <p:ph idx="1"/>
          </p:nvPr>
        </p:nvPicPr>
        <p:blipFill>
          <a:blip r:embed="rId1"/>
          <a:srcRect/>
          <a:stretch>
            <a:fillRect/>
          </a:stretch>
        </p:blipFill>
        <p:spPr bwMode="auto">
          <a:xfrm>
            <a:off x="457200" y="1626870"/>
            <a:ext cx="8229600" cy="3909060"/>
          </a:xfrm>
          <a:prstGeom prst="rect">
            <a:avLst/>
          </a:prstGeom>
          <a:noFill/>
          <a:ln w="9525">
            <a:noFill/>
            <a:miter lim="800000"/>
            <a:headEnd/>
            <a:tailEnd/>
          </a:ln>
          <a:effectLst/>
        </p:spPr>
      </p:pic>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402382" y="1066800"/>
            <a:ext cx="8229600" cy="715962"/>
          </a:xfrm>
        </p:spPr>
        <p:txBody>
          <a:bodyPr>
            <a:normAutofit/>
          </a:bodyPr>
          <a:lstStyle/>
          <a:p>
            <a:pPr algn="l"/>
            <a:r>
              <a:rPr lang="en-US" sz="2400" u="sng" dirty="0">
                <a:effectLst>
                  <a:outerShdw blurRad="38100" dist="38100" dir="2700000" algn="tl">
                    <a:srgbClr val="000000">
                      <a:alpha val="43137"/>
                    </a:srgbClr>
                  </a:outerShdw>
                </a:effectLst>
              </a:rPr>
              <a:t>Login Page:</a:t>
            </a:r>
            <a:endParaRPr lang="en-US" sz="2400" u="sng" dirty="0">
              <a:effectLst>
                <a:outerShdw blurRad="38100" dist="38100" dir="2700000" algn="tl">
                  <a:srgbClr val="000000">
                    <a:alpha val="43137"/>
                  </a:srgbClr>
                </a:outerShdw>
              </a:effectLst>
            </a:endParaRPr>
          </a:p>
        </p:txBody>
      </p:sp>
      <p:pic>
        <p:nvPicPr>
          <p:cNvPr id="7170" name="Picture 2"/>
          <p:cNvPicPr>
            <a:picLocks noGrp="1" noChangeAspect="1" noChangeArrowheads="1"/>
          </p:cNvPicPr>
          <p:nvPr>
            <p:ph idx="1"/>
          </p:nvPr>
        </p:nvPicPr>
        <p:blipFill>
          <a:blip r:embed="rId1"/>
          <a:srcRect/>
          <a:stretch>
            <a:fillRect/>
          </a:stretch>
        </p:blipFill>
        <p:spPr bwMode="auto">
          <a:xfrm>
            <a:off x="457200" y="1637585"/>
            <a:ext cx="8229600" cy="3887629"/>
          </a:xfrm>
          <a:prstGeom prst="rect">
            <a:avLst/>
          </a:prstGeom>
          <a:noFill/>
          <a:ln w="9525">
            <a:noFill/>
            <a:miter lim="800000"/>
            <a:headEnd/>
            <a:tailEnd/>
          </a:ln>
          <a:effectLst/>
        </p:spPr>
      </p:pic>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304800" y="995040"/>
            <a:ext cx="8229600" cy="715962"/>
          </a:xfrm>
        </p:spPr>
        <p:txBody>
          <a:bodyPr>
            <a:normAutofit/>
          </a:bodyPr>
          <a:lstStyle/>
          <a:p>
            <a:pPr algn="l"/>
            <a:r>
              <a:rPr lang="en-US" sz="2400" u="sng" dirty="0">
                <a:effectLst>
                  <a:outerShdw blurRad="38100" dist="38100" dir="2700000" algn="tl">
                    <a:srgbClr val="000000">
                      <a:alpha val="43137"/>
                    </a:srgbClr>
                  </a:outerShdw>
                </a:effectLst>
              </a:rPr>
              <a:t>Sign up Page:</a:t>
            </a:r>
            <a:endParaRPr lang="en-US" sz="2400" u="sng" dirty="0">
              <a:effectLst>
                <a:outerShdw blurRad="38100" dist="38100" dir="2700000" algn="tl">
                  <a:srgbClr val="000000">
                    <a:alpha val="43137"/>
                  </a:srgbClr>
                </a:outerShdw>
              </a:effectLst>
            </a:endParaRPr>
          </a:p>
        </p:txBody>
      </p:sp>
      <p:pic>
        <p:nvPicPr>
          <p:cNvPr id="8194" name="Picture 2"/>
          <p:cNvPicPr>
            <a:picLocks noGrp="1" noChangeAspect="1" noChangeArrowheads="1"/>
          </p:cNvPicPr>
          <p:nvPr>
            <p:ph idx="1"/>
          </p:nvPr>
        </p:nvPicPr>
        <p:blipFill>
          <a:blip r:embed="rId1"/>
          <a:srcRect/>
          <a:stretch>
            <a:fillRect/>
          </a:stretch>
        </p:blipFill>
        <p:spPr bwMode="auto">
          <a:xfrm>
            <a:off x="457200" y="1631156"/>
            <a:ext cx="8229600" cy="3900487"/>
          </a:xfrm>
          <a:prstGeom prst="rect">
            <a:avLst/>
          </a:prstGeom>
          <a:noFill/>
          <a:ln w="9525">
            <a:noFill/>
            <a:miter lim="800000"/>
            <a:headEnd/>
            <a:tailEnd/>
          </a:ln>
          <a:effectLst/>
        </p:spPr>
      </p:pic>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304800" y="1143000"/>
            <a:ext cx="8229600" cy="715962"/>
          </a:xfrm>
        </p:spPr>
        <p:txBody>
          <a:bodyPr>
            <a:normAutofit/>
          </a:bodyPr>
          <a:lstStyle/>
          <a:p>
            <a:pPr algn="l"/>
            <a:r>
              <a:rPr lang="en-US" sz="2400" u="sng" dirty="0">
                <a:effectLst>
                  <a:outerShdw blurRad="38100" dist="38100" dir="2700000" algn="tl">
                    <a:srgbClr val="000000">
                      <a:alpha val="43137"/>
                    </a:srgbClr>
                  </a:outerShdw>
                </a:effectLst>
              </a:rPr>
              <a:t>User Flow(Home page)</a:t>
            </a:r>
            <a:endParaRPr lang="en-US" sz="2400" u="sng" dirty="0">
              <a:effectLst>
                <a:outerShdw blurRad="38100" dist="38100" dir="2700000" algn="tl">
                  <a:srgbClr val="000000">
                    <a:alpha val="43137"/>
                  </a:srgbClr>
                </a:outerShdw>
              </a:effectLst>
            </a:endParaRPr>
          </a:p>
        </p:txBody>
      </p:sp>
      <p:pic>
        <p:nvPicPr>
          <p:cNvPr id="9218" name="Picture 2"/>
          <p:cNvPicPr>
            <a:picLocks noGrp="1" noChangeAspect="1" noChangeArrowheads="1"/>
          </p:cNvPicPr>
          <p:nvPr>
            <p:ph idx="1"/>
          </p:nvPr>
        </p:nvPicPr>
        <p:blipFill>
          <a:blip r:embed="rId1"/>
          <a:srcRect/>
          <a:stretch>
            <a:fillRect/>
          </a:stretch>
        </p:blipFill>
        <p:spPr bwMode="auto">
          <a:xfrm>
            <a:off x="457200" y="1635442"/>
            <a:ext cx="8229600" cy="3891915"/>
          </a:xfrm>
          <a:prstGeom prst="rect">
            <a:avLst/>
          </a:prstGeom>
          <a:noFill/>
          <a:ln w="9525">
            <a:noFill/>
            <a:miter lim="800000"/>
            <a:headEnd/>
            <a:tailEnd/>
          </a:ln>
          <a:effectLst/>
        </p:spPr>
      </p:pic>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402382" y="970519"/>
            <a:ext cx="8229600" cy="715962"/>
          </a:xfrm>
        </p:spPr>
        <p:txBody>
          <a:bodyPr>
            <a:normAutofit/>
          </a:bodyPr>
          <a:lstStyle/>
          <a:p>
            <a:pPr algn="l"/>
            <a:r>
              <a:rPr lang="en-US" sz="2400" u="sng" dirty="0">
                <a:effectLst>
                  <a:outerShdw blurRad="38100" dist="38100" dir="2700000" algn="tl">
                    <a:srgbClr val="000000">
                      <a:alpha val="43137"/>
                    </a:srgbClr>
                  </a:outerShdw>
                </a:effectLst>
              </a:rPr>
              <a:t>User Flow:</a:t>
            </a:r>
            <a:endParaRPr lang="en-US" sz="2400" u="sng" dirty="0">
              <a:effectLst>
                <a:outerShdw blurRad="38100" dist="38100" dir="2700000" algn="tl">
                  <a:srgbClr val="000000">
                    <a:alpha val="43137"/>
                  </a:srgbClr>
                </a:outerShdw>
              </a:effectLst>
            </a:endParaRPr>
          </a:p>
        </p:txBody>
      </p:sp>
      <p:pic>
        <p:nvPicPr>
          <p:cNvPr id="10242" name="Picture 2"/>
          <p:cNvPicPr>
            <a:picLocks noGrp="1" noChangeAspect="1" noChangeArrowheads="1"/>
          </p:cNvPicPr>
          <p:nvPr>
            <p:ph idx="1"/>
          </p:nvPr>
        </p:nvPicPr>
        <p:blipFill>
          <a:blip r:embed="rId1"/>
          <a:srcRect/>
          <a:stretch>
            <a:fillRect/>
          </a:stretch>
        </p:blipFill>
        <p:spPr bwMode="auto">
          <a:xfrm>
            <a:off x="457200" y="1633299"/>
            <a:ext cx="8229600" cy="3896201"/>
          </a:xfrm>
          <a:prstGeom prst="rect">
            <a:avLst/>
          </a:prstGeom>
          <a:noFill/>
          <a:ln w="9525">
            <a:noFill/>
            <a:miter lim="800000"/>
            <a:headEnd/>
            <a:tailEnd/>
          </a:ln>
          <a:effectLst/>
        </p:spPr>
      </p:pic>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402382" y="1027114"/>
            <a:ext cx="8229600" cy="715962"/>
          </a:xfrm>
        </p:spPr>
        <p:txBody>
          <a:bodyPr>
            <a:normAutofit/>
          </a:bodyPr>
          <a:lstStyle/>
          <a:p>
            <a:pPr algn="l"/>
            <a:r>
              <a:rPr lang="en-US" sz="2400" u="sng" dirty="0">
                <a:effectLst>
                  <a:outerShdw blurRad="38100" dist="38100" dir="2700000" algn="tl">
                    <a:srgbClr val="000000">
                      <a:alpha val="43137"/>
                    </a:srgbClr>
                  </a:outerShdw>
                </a:effectLst>
              </a:rPr>
              <a:t>User Flow:</a:t>
            </a:r>
            <a:endParaRPr lang="en-US" sz="2400" u="sng" dirty="0">
              <a:effectLst>
                <a:outerShdw blurRad="38100" dist="38100" dir="2700000" algn="tl">
                  <a:srgbClr val="000000">
                    <a:alpha val="43137"/>
                  </a:srgbClr>
                </a:outerShdw>
              </a:effectLst>
            </a:endParaRPr>
          </a:p>
        </p:txBody>
      </p:sp>
      <p:pic>
        <p:nvPicPr>
          <p:cNvPr id="11266" name="Picture 2"/>
          <p:cNvPicPr>
            <a:picLocks noGrp="1" noChangeAspect="1" noChangeArrowheads="1"/>
          </p:cNvPicPr>
          <p:nvPr>
            <p:ph idx="1"/>
          </p:nvPr>
        </p:nvPicPr>
        <p:blipFill>
          <a:blip r:embed="rId1"/>
          <a:srcRect/>
          <a:stretch>
            <a:fillRect/>
          </a:stretch>
        </p:blipFill>
        <p:spPr bwMode="auto">
          <a:xfrm>
            <a:off x="457703" y="1633538"/>
            <a:ext cx="8228594" cy="3895725"/>
          </a:xfrm>
          <a:prstGeom prst="rect">
            <a:avLst/>
          </a:prstGeom>
          <a:noFill/>
          <a:ln w="9525">
            <a:noFill/>
            <a:miter lim="800000"/>
            <a:headEnd/>
            <a:tailEnd/>
          </a:ln>
          <a:effectLst/>
        </p:spPr>
      </p:pic>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solidFill>
                  <a:schemeClr val="tx1">
                    <a:lumMod val="50000"/>
                    <a:lumOff val="50000"/>
                  </a:schemeClr>
                </a:solidFill>
                <a:effectLst>
                  <a:outerShdw blurRad="50800" dist="38100" dir="2700000" algn="tl" rotWithShape="0">
                    <a:prstClr val="black">
                      <a:alpha val="40000"/>
                    </a:prstClr>
                  </a:outerShdw>
                </a:effectLst>
                <a:latin typeface="Arial Black" panose="020B0A04020102020204" pitchFamily="34" charset="0"/>
              </a:rPr>
              <a:t>Introduction</a:t>
            </a:r>
            <a:endParaRPr lang="en-US" sz="2400" dirty="0">
              <a:solidFill>
                <a:schemeClr val="tx1">
                  <a:lumMod val="50000"/>
                  <a:lumOff val="50000"/>
                </a:schemeClr>
              </a:solidFill>
              <a:latin typeface="Arial Black" panose="020B0A04020102020204" pitchFamily="34" charset="0"/>
            </a:endParaRPr>
          </a:p>
        </p:txBody>
      </p:sp>
      <p:sp>
        <p:nvSpPr>
          <p:cNvPr id="3" name="Content Placeholder 2"/>
          <p:cNvSpPr>
            <a:spLocks noGrp="1"/>
          </p:cNvSpPr>
          <p:nvPr>
            <p:ph idx="1"/>
          </p:nvPr>
        </p:nvSpPr>
        <p:spPr>
          <a:xfrm>
            <a:off x="152400" y="1600201"/>
            <a:ext cx="8839200" cy="4114800"/>
          </a:xfrm>
        </p:spPr>
        <p:txBody>
          <a:bodyPr>
            <a:normAutofit/>
          </a:bodyPr>
          <a:lstStyle/>
          <a:p>
            <a:r>
              <a:rPr lang="en-IN" sz="1800" dirty="0"/>
              <a:t>BloodForLives is an online website, an outstanding way of bringing users on an online platform to provide blood bank related facilities in an efficient manner. </a:t>
            </a:r>
            <a:endParaRPr lang="en-IN" sz="1800" dirty="0"/>
          </a:p>
          <a:p>
            <a:r>
              <a:rPr lang="en-IN" sz="1800" dirty="0"/>
              <a:t>This website provides an Interactive interface through which a user can interact with different areas of the application easily by maintaining the blood stocks as well as user’s information. </a:t>
            </a:r>
            <a:endParaRPr lang="en-IN" sz="1800" dirty="0"/>
          </a:p>
          <a:p>
            <a:r>
              <a:rPr lang="en-IN" sz="1800" dirty="0"/>
              <a:t>EBB provides a simple interface and platform to ease the process of getting the information about blood availability online. It includes smooth functionality and efficiency that get the user’s work done. BloodForLives keeps the information about the blood stock and user data updated. </a:t>
            </a:r>
            <a:endParaRPr lang="en-US" sz="1800" dirty="0"/>
          </a:p>
          <a:p>
            <a:endParaRPr lang="en-US" sz="2000" dirty="0"/>
          </a:p>
        </p:txBody>
      </p:sp>
      <p:sp>
        <p:nvSpPr>
          <p:cNvPr id="4" name="Footer Placeholder 3"/>
          <p:cNvSpPr>
            <a:spLocks noGrp="1"/>
          </p:cNvSpPr>
          <p:nvPr>
            <p:ph type="ftr" sz="quarter" idx="11"/>
          </p:nvPr>
        </p:nvSpPr>
        <p:spPr/>
        <p:txBody>
          <a:bodyPr/>
          <a:lstStyle/>
          <a:p>
            <a:r>
              <a:rPr lang="en-US" dirty="0"/>
              <a:t>©BloodForLives</a:t>
            </a:r>
            <a:endParaRPr lang="en-US" dirty="0"/>
          </a:p>
        </p:txBody>
      </p:sp>
      <p:sp>
        <p:nvSpPr>
          <p:cNvPr id="5" name="Slide Number Placeholder 4"/>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304800" y="973359"/>
            <a:ext cx="8229600" cy="715962"/>
          </a:xfrm>
        </p:spPr>
        <p:txBody>
          <a:bodyPr>
            <a:normAutofit/>
          </a:bodyPr>
          <a:lstStyle/>
          <a:p>
            <a:pPr algn="l"/>
            <a:r>
              <a:rPr lang="en-US" sz="2400" u="sng" dirty="0">
                <a:effectLst>
                  <a:outerShdw blurRad="38100" dist="38100" dir="2700000" algn="tl">
                    <a:srgbClr val="000000">
                      <a:alpha val="43137"/>
                    </a:srgbClr>
                  </a:outerShdw>
                </a:effectLst>
              </a:rPr>
              <a:t>User Flow:</a:t>
            </a:r>
            <a:endParaRPr lang="en-US" sz="2400" u="sng" dirty="0">
              <a:effectLst>
                <a:outerShdw blurRad="38100" dist="38100" dir="2700000" algn="tl">
                  <a:srgbClr val="000000">
                    <a:alpha val="43137"/>
                  </a:srgbClr>
                </a:outerShdw>
              </a:effectLst>
            </a:endParaRPr>
          </a:p>
        </p:txBody>
      </p:sp>
      <p:pic>
        <p:nvPicPr>
          <p:cNvPr id="12290" name="Picture 2"/>
          <p:cNvPicPr>
            <a:picLocks noGrp="1" noChangeAspect="1" noChangeArrowheads="1"/>
          </p:cNvPicPr>
          <p:nvPr>
            <p:ph idx="1"/>
          </p:nvPr>
        </p:nvPicPr>
        <p:blipFill>
          <a:blip r:embed="rId1"/>
          <a:srcRect/>
          <a:stretch>
            <a:fillRect/>
          </a:stretch>
        </p:blipFill>
        <p:spPr bwMode="auto">
          <a:xfrm>
            <a:off x="491270" y="1633538"/>
            <a:ext cx="8161459" cy="3895725"/>
          </a:xfrm>
          <a:prstGeom prst="rect">
            <a:avLst/>
          </a:prstGeom>
          <a:noFill/>
          <a:ln w="9525">
            <a:noFill/>
            <a:miter lim="800000"/>
            <a:headEnd/>
            <a:tailEnd/>
          </a:ln>
          <a:effectLst/>
        </p:spPr>
      </p:pic>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402382" y="1011536"/>
            <a:ext cx="8229600" cy="715962"/>
          </a:xfrm>
        </p:spPr>
        <p:txBody>
          <a:bodyPr>
            <a:normAutofit/>
          </a:bodyPr>
          <a:lstStyle/>
          <a:p>
            <a:pPr algn="l"/>
            <a:r>
              <a:rPr lang="en-US" sz="2400" u="sng" dirty="0">
                <a:effectLst>
                  <a:outerShdw blurRad="38100" dist="38100" dir="2700000" algn="tl">
                    <a:srgbClr val="000000">
                      <a:alpha val="43137"/>
                    </a:srgbClr>
                  </a:outerShdw>
                </a:effectLst>
              </a:rPr>
              <a:t>User Flow:</a:t>
            </a:r>
            <a:endParaRPr lang="en-US" sz="2400" u="sng" dirty="0">
              <a:effectLst>
                <a:outerShdw blurRad="38100" dist="38100" dir="2700000" algn="tl">
                  <a:srgbClr val="000000">
                    <a:alpha val="43137"/>
                  </a:srgbClr>
                </a:outerShdw>
              </a:effectLst>
            </a:endParaRPr>
          </a:p>
        </p:txBody>
      </p:sp>
      <p:pic>
        <p:nvPicPr>
          <p:cNvPr id="13315" name="Picture 3"/>
          <p:cNvPicPr>
            <a:picLocks noGrp="1" noChangeAspect="1" noChangeArrowheads="1"/>
          </p:cNvPicPr>
          <p:nvPr>
            <p:ph idx="1"/>
          </p:nvPr>
        </p:nvPicPr>
        <p:blipFill>
          <a:blip r:embed="rId1"/>
          <a:srcRect/>
          <a:stretch>
            <a:fillRect/>
          </a:stretch>
        </p:blipFill>
        <p:spPr bwMode="auto">
          <a:xfrm>
            <a:off x="460375" y="1647652"/>
            <a:ext cx="8223250" cy="3867497"/>
          </a:xfrm>
          <a:prstGeom prst="rect">
            <a:avLst/>
          </a:prstGeom>
          <a:noFill/>
          <a:ln w="9525">
            <a:noFill/>
            <a:miter lim="800000"/>
            <a:headEnd/>
            <a:tailEnd/>
          </a:ln>
          <a:effectLst/>
        </p:spPr>
      </p:pic>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457200" y="1066800"/>
            <a:ext cx="8229600" cy="715962"/>
          </a:xfrm>
        </p:spPr>
        <p:txBody>
          <a:bodyPr>
            <a:normAutofit/>
          </a:bodyPr>
          <a:lstStyle/>
          <a:p>
            <a:pPr algn="l"/>
            <a:r>
              <a:rPr lang="en-US" sz="2400" u="sng" dirty="0">
                <a:effectLst>
                  <a:outerShdw blurRad="38100" dist="38100" dir="2700000" algn="tl">
                    <a:srgbClr val="000000">
                      <a:alpha val="43137"/>
                    </a:srgbClr>
                  </a:outerShdw>
                </a:effectLst>
              </a:rPr>
              <a:t>User Flow:</a:t>
            </a:r>
            <a:endParaRPr lang="en-US" sz="2400" u="sng" dirty="0">
              <a:effectLst>
                <a:outerShdw blurRad="38100" dist="38100" dir="2700000" algn="tl">
                  <a:srgbClr val="000000">
                    <a:alpha val="43137"/>
                  </a:srgbClr>
                </a:outerShdw>
              </a:effectLst>
            </a:endParaRPr>
          </a:p>
        </p:txBody>
      </p:sp>
      <p:pic>
        <p:nvPicPr>
          <p:cNvPr id="14338" name="Picture 2"/>
          <p:cNvPicPr>
            <a:picLocks noGrp="1" noChangeAspect="1" noChangeArrowheads="1"/>
          </p:cNvPicPr>
          <p:nvPr>
            <p:ph idx="1"/>
          </p:nvPr>
        </p:nvPicPr>
        <p:blipFill>
          <a:blip r:embed="rId1"/>
          <a:srcRect/>
          <a:stretch>
            <a:fillRect/>
          </a:stretch>
        </p:blipFill>
        <p:spPr bwMode="auto">
          <a:xfrm>
            <a:off x="457200" y="1648301"/>
            <a:ext cx="8229600" cy="3866198"/>
          </a:xfrm>
          <a:prstGeom prst="rect">
            <a:avLst/>
          </a:prstGeom>
          <a:noFill/>
          <a:ln w="9525">
            <a:noFill/>
            <a:miter lim="800000"/>
            <a:headEnd/>
            <a:tailEnd/>
          </a:ln>
          <a:effectLst/>
        </p:spPr>
      </p:pic>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402382" y="1015524"/>
            <a:ext cx="8229600" cy="715962"/>
          </a:xfrm>
        </p:spPr>
        <p:txBody>
          <a:bodyPr>
            <a:normAutofit/>
          </a:bodyPr>
          <a:lstStyle/>
          <a:p>
            <a:pPr algn="l"/>
            <a:r>
              <a:rPr lang="en-US" sz="2400" u="sng" dirty="0">
                <a:effectLst>
                  <a:outerShdw blurRad="38100" dist="38100" dir="2700000" algn="tl">
                    <a:srgbClr val="000000">
                      <a:alpha val="43137"/>
                    </a:srgbClr>
                  </a:outerShdw>
                </a:effectLst>
              </a:rPr>
              <a:t>Admin Flow:</a:t>
            </a:r>
            <a:endParaRPr lang="en-US" sz="2400" u="sng" dirty="0">
              <a:effectLst>
                <a:outerShdw blurRad="38100" dist="38100" dir="2700000" algn="tl">
                  <a:srgbClr val="000000">
                    <a:alpha val="43137"/>
                  </a:srgbClr>
                </a:outerShdw>
              </a:effectLst>
            </a:endParaRPr>
          </a:p>
        </p:txBody>
      </p:sp>
      <p:pic>
        <p:nvPicPr>
          <p:cNvPr id="17410" name="Picture 2"/>
          <p:cNvPicPr>
            <a:picLocks noGrp="1" noChangeAspect="1" noChangeArrowheads="1"/>
          </p:cNvPicPr>
          <p:nvPr>
            <p:ph idx="1"/>
          </p:nvPr>
        </p:nvPicPr>
        <p:blipFill>
          <a:blip r:embed="rId1"/>
          <a:srcRect/>
          <a:stretch>
            <a:fillRect/>
          </a:stretch>
        </p:blipFill>
        <p:spPr bwMode="auto">
          <a:xfrm>
            <a:off x="457200" y="1678305"/>
            <a:ext cx="8229600" cy="3806190"/>
          </a:xfrm>
          <a:prstGeom prst="rect">
            <a:avLst/>
          </a:prstGeom>
          <a:noFill/>
          <a:ln w="9525">
            <a:noFill/>
            <a:miter lim="800000"/>
            <a:headEnd/>
            <a:tailEnd/>
          </a:ln>
          <a:effectLst/>
        </p:spPr>
      </p:pic>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304800" y="1040073"/>
            <a:ext cx="8229600" cy="715962"/>
          </a:xfrm>
        </p:spPr>
        <p:txBody>
          <a:bodyPr>
            <a:normAutofit/>
          </a:bodyPr>
          <a:lstStyle/>
          <a:p>
            <a:pPr algn="l"/>
            <a:r>
              <a:rPr lang="en-US" sz="2400" u="sng" dirty="0">
                <a:effectLst>
                  <a:outerShdw blurRad="38100" dist="38100" dir="2700000" algn="tl">
                    <a:srgbClr val="000000">
                      <a:alpha val="43137"/>
                    </a:srgbClr>
                  </a:outerShdw>
                </a:effectLst>
              </a:rPr>
              <a:t>Admin Flow:</a:t>
            </a:r>
            <a:endParaRPr lang="en-US" sz="2400" u="sng" dirty="0">
              <a:effectLst>
                <a:outerShdw blurRad="38100" dist="38100" dir="2700000" algn="tl">
                  <a:srgbClr val="000000">
                    <a:alpha val="43137"/>
                  </a:srgbClr>
                </a:outerShdw>
              </a:effectLst>
            </a:endParaRPr>
          </a:p>
        </p:txBody>
      </p:sp>
      <p:pic>
        <p:nvPicPr>
          <p:cNvPr id="18434" name="Picture 2"/>
          <p:cNvPicPr>
            <a:picLocks noGrp="1" noChangeAspect="1" noChangeArrowheads="1"/>
          </p:cNvPicPr>
          <p:nvPr>
            <p:ph idx="1"/>
          </p:nvPr>
        </p:nvPicPr>
        <p:blipFill>
          <a:blip r:embed="rId1"/>
          <a:srcRect/>
          <a:stretch>
            <a:fillRect/>
          </a:stretch>
        </p:blipFill>
        <p:spPr bwMode="auto">
          <a:xfrm>
            <a:off x="457200" y="1682591"/>
            <a:ext cx="8229600" cy="3797618"/>
          </a:xfrm>
          <a:prstGeom prst="rect">
            <a:avLst/>
          </a:prstGeom>
          <a:noFill/>
          <a:ln w="9525">
            <a:noFill/>
            <a:miter lim="800000"/>
            <a:headEnd/>
            <a:tailEnd/>
          </a:ln>
          <a:effectLst/>
        </p:spPr>
      </p:pic>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402382" y="1017809"/>
            <a:ext cx="8229600" cy="715962"/>
          </a:xfrm>
        </p:spPr>
        <p:txBody>
          <a:bodyPr>
            <a:normAutofit/>
          </a:bodyPr>
          <a:lstStyle/>
          <a:p>
            <a:pPr algn="l"/>
            <a:r>
              <a:rPr lang="en-US" sz="2400" u="sng" dirty="0">
                <a:effectLst>
                  <a:outerShdw blurRad="38100" dist="38100" dir="2700000" algn="tl">
                    <a:srgbClr val="000000">
                      <a:alpha val="43137"/>
                    </a:srgbClr>
                  </a:outerShdw>
                </a:effectLst>
              </a:rPr>
              <a:t>Admin Flow:</a:t>
            </a:r>
            <a:endParaRPr lang="en-US" sz="2400" u="sng" dirty="0">
              <a:effectLst>
                <a:outerShdw blurRad="38100" dist="38100" dir="2700000" algn="tl">
                  <a:srgbClr val="000000">
                    <a:alpha val="43137"/>
                  </a:srgbClr>
                </a:outerShdw>
              </a:effectLst>
            </a:endParaRPr>
          </a:p>
        </p:txBody>
      </p:sp>
      <p:pic>
        <p:nvPicPr>
          <p:cNvPr id="19458" name="Picture 2"/>
          <p:cNvPicPr>
            <a:picLocks noGrp="1" noChangeAspect="1" noChangeArrowheads="1"/>
          </p:cNvPicPr>
          <p:nvPr>
            <p:ph idx="1"/>
          </p:nvPr>
        </p:nvPicPr>
        <p:blipFill>
          <a:blip r:embed="rId1"/>
          <a:srcRect/>
          <a:stretch>
            <a:fillRect/>
          </a:stretch>
        </p:blipFill>
        <p:spPr bwMode="auto">
          <a:xfrm>
            <a:off x="461143" y="1677988"/>
            <a:ext cx="8221714" cy="3806825"/>
          </a:xfrm>
          <a:prstGeom prst="rect">
            <a:avLst/>
          </a:prstGeom>
          <a:noFill/>
          <a:ln w="9525">
            <a:noFill/>
            <a:miter lim="800000"/>
            <a:headEnd/>
            <a:tailEnd/>
          </a:ln>
          <a:effectLst/>
        </p:spPr>
      </p:pic>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402382" y="1017667"/>
            <a:ext cx="8229600" cy="715962"/>
          </a:xfrm>
        </p:spPr>
        <p:txBody>
          <a:bodyPr>
            <a:normAutofit/>
          </a:bodyPr>
          <a:lstStyle/>
          <a:p>
            <a:pPr algn="l"/>
            <a:r>
              <a:rPr lang="en-US" sz="2400" u="sng" dirty="0">
                <a:effectLst>
                  <a:outerShdw blurRad="38100" dist="38100" dir="2700000" algn="tl">
                    <a:srgbClr val="000000">
                      <a:alpha val="43137"/>
                    </a:srgbClr>
                  </a:outerShdw>
                </a:effectLst>
              </a:rPr>
              <a:t>Admin Flow:</a:t>
            </a:r>
            <a:endParaRPr lang="en-US" sz="2400" u="sng" dirty="0">
              <a:effectLst>
                <a:outerShdw blurRad="38100" dist="38100" dir="2700000" algn="tl">
                  <a:srgbClr val="000000">
                    <a:alpha val="43137"/>
                  </a:srgbClr>
                </a:outerShdw>
              </a:effectLst>
            </a:endParaRPr>
          </a:p>
        </p:txBody>
      </p:sp>
      <p:pic>
        <p:nvPicPr>
          <p:cNvPr id="20482" name="Picture 2"/>
          <p:cNvPicPr>
            <a:picLocks noGrp="1" noChangeAspect="1" noChangeArrowheads="1"/>
          </p:cNvPicPr>
          <p:nvPr>
            <p:ph idx="1"/>
          </p:nvPr>
        </p:nvPicPr>
        <p:blipFill>
          <a:blip r:embed="rId1"/>
          <a:srcRect/>
          <a:stretch>
            <a:fillRect/>
          </a:stretch>
        </p:blipFill>
        <p:spPr bwMode="auto">
          <a:xfrm>
            <a:off x="457200" y="1680448"/>
            <a:ext cx="8229600" cy="3801904"/>
          </a:xfrm>
          <a:prstGeom prst="rect">
            <a:avLst/>
          </a:prstGeom>
          <a:noFill/>
          <a:ln w="9525">
            <a:noFill/>
            <a:miter lim="800000"/>
            <a:headEnd/>
            <a:tailEnd/>
          </a:ln>
          <a:effectLst/>
        </p:spPr>
      </p:pic>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358391" y="1015206"/>
            <a:ext cx="8229600" cy="715962"/>
          </a:xfrm>
        </p:spPr>
        <p:txBody>
          <a:bodyPr>
            <a:normAutofit/>
          </a:bodyPr>
          <a:lstStyle/>
          <a:p>
            <a:pPr algn="l"/>
            <a:r>
              <a:rPr lang="en-US" sz="2400" u="sng" dirty="0">
                <a:effectLst>
                  <a:outerShdw blurRad="38100" dist="38100" dir="2700000" algn="tl">
                    <a:srgbClr val="000000">
                      <a:alpha val="43137"/>
                    </a:srgbClr>
                  </a:outerShdw>
                </a:effectLst>
              </a:rPr>
              <a:t>Admin Flow:</a:t>
            </a:r>
            <a:endParaRPr lang="en-US" sz="2400" u="sng" dirty="0">
              <a:effectLst>
                <a:outerShdw blurRad="38100" dist="38100" dir="2700000" algn="tl">
                  <a:srgbClr val="000000">
                    <a:alpha val="43137"/>
                  </a:srgbClr>
                </a:outerShdw>
              </a:effectLst>
            </a:endParaRPr>
          </a:p>
        </p:txBody>
      </p:sp>
      <p:pic>
        <p:nvPicPr>
          <p:cNvPr id="21506" name="Picture 2"/>
          <p:cNvPicPr>
            <a:picLocks noGrp="1" noChangeAspect="1" noChangeArrowheads="1"/>
          </p:cNvPicPr>
          <p:nvPr>
            <p:ph idx="1"/>
          </p:nvPr>
        </p:nvPicPr>
        <p:blipFill>
          <a:blip r:embed="rId1"/>
          <a:srcRect/>
          <a:stretch>
            <a:fillRect/>
          </a:stretch>
        </p:blipFill>
        <p:spPr bwMode="auto">
          <a:xfrm>
            <a:off x="556008" y="1677988"/>
            <a:ext cx="8031983" cy="3806825"/>
          </a:xfrm>
          <a:prstGeom prst="rect">
            <a:avLst/>
          </a:prstGeom>
          <a:noFill/>
          <a:ln w="9525">
            <a:noFill/>
            <a:miter lim="800000"/>
            <a:headEnd/>
            <a:tailEnd/>
          </a:ln>
          <a:effectLst/>
        </p:spPr>
      </p:pic>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512020" y="1015206"/>
            <a:ext cx="8229600" cy="715962"/>
          </a:xfrm>
        </p:spPr>
        <p:txBody>
          <a:bodyPr>
            <a:normAutofit/>
          </a:bodyPr>
          <a:lstStyle/>
          <a:p>
            <a:pPr algn="l"/>
            <a:r>
              <a:rPr lang="en-US" sz="2400" u="sng" dirty="0">
                <a:effectLst>
                  <a:outerShdw blurRad="38100" dist="38100" dir="2700000" algn="tl">
                    <a:srgbClr val="000000">
                      <a:alpha val="43137"/>
                    </a:srgbClr>
                  </a:outerShdw>
                </a:effectLst>
              </a:rPr>
              <a:t>Admin Flow:</a:t>
            </a:r>
            <a:endParaRPr lang="en-US" sz="2400" u="sng" dirty="0">
              <a:effectLst>
                <a:outerShdw blurRad="38100" dist="38100" dir="2700000" algn="tl">
                  <a:srgbClr val="000000">
                    <a:alpha val="43137"/>
                  </a:srgbClr>
                </a:outerShdw>
              </a:effectLst>
            </a:endParaRPr>
          </a:p>
        </p:txBody>
      </p:sp>
      <p:pic>
        <p:nvPicPr>
          <p:cNvPr id="22530" name="Picture 2"/>
          <p:cNvPicPr>
            <a:picLocks noGrp="1" noChangeAspect="1" noChangeArrowheads="1"/>
          </p:cNvPicPr>
          <p:nvPr>
            <p:ph idx="1"/>
          </p:nvPr>
        </p:nvPicPr>
        <p:blipFill>
          <a:blip r:embed="rId1"/>
          <a:srcRect/>
          <a:stretch>
            <a:fillRect/>
          </a:stretch>
        </p:blipFill>
        <p:spPr bwMode="auto">
          <a:xfrm>
            <a:off x="577954" y="1677988"/>
            <a:ext cx="7988092" cy="3806825"/>
          </a:xfrm>
          <a:prstGeom prst="rect">
            <a:avLst/>
          </a:prstGeom>
          <a:noFill/>
          <a:ln w="9525">
            <a:noFill/>
            <a:miter lim="800000"/>
            <a:headEnd/>
            <a:tailEnd/>
          </a:ln>
          <a:effectLst/>
        </p:spPr>
      </p:pic>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425336" y="969937"/>
            <a:ext cx="8229600" cy="715962"/>
          </a:xfrm>
        </p:spPr>
        <p:txBody>
          <a:bodyPr>
            <a:normAutofit/>
          </a:bodyPr>
          <a:lstStyle/>
          <a:p>
            <a:pPr algn="l"/>
            <a:r>
              <a:rPr lang="en-US" sz="2400" u="sng" dirty="0">
                <a:effectLst>
                  <a:outerShdw blurRad="38100" dist="38100" dir="2700000" algn="tl">
                    <a:srgbClr val="000000">
                      <a:alpha val="43137"/>
                    </a:srgbClr>
                  </a:outerShdw>
                </a:effectLst>
              </a:rPr>
              <a:t>Admin Flow:</a:t>
            </a:r>
            <a:endParaRPr lang="en-US" sz="2400" u="sng" dirty="0">
              <a:effectLst>
                <a:outerShdw blurRad="38100" dist="38100" dir="2700000" algn="tl">
                  <a:srgbClr val="000000">
                    <a:alpha val="43137"/>
                  </a:srgbClr>
                </a:outerShdw>
              </a:effectLst>
            </a:endParaRPr>
          </a:p>
        </p:txBody>
      </p:sp>
      <p:pic>
        <p:nvPicPr>
          <p:cNvPr id="23555" name="Picture 3"/>
          <p:cNvPicPr>
            <a:picLocks noGrp="1" noChangeAspect="1" noChangeArrowheads="1"/>
          </p:cNvPicPr>
          <p:nvPr>
            <p:ph idx="1"/>
          </p:nvPr>
        </p:nvPicPr>
        <p:blipFill>
          <a:blip r:embed="rId1"/>
          <a:srcRect/>
          <a:stretch>
            <a:fillRect/>
          </a:stretch>
        </p:blipFill>
        <p:spPr bwMode="auto">
          <a:xfrm>
            <a:off x="489064" y="1689100"/>
            <a:ext cx="8165872" cy="3784600"/>
          </a:xfrm>
          <a:prstGeom prst="rect">
            <a:avLst/>
          </a:prstGeom>
          <a:noFill/>
          <a:ln w="9525">
            <a:noFill/>
            <a:miter lim="800000"/>
            <a:headEnd/>
            <a:tailEnd/>
          </a:ln>
          <a:effectLst/>
        </p:spPr>
      </p:pic>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Objective</a:t>
            </a:r>
            <a:endParaRPr lang="en-IN" dirty="0"/>
          </a:p>
        </p:txBody>
      </p:sp>
      <p:sp>
        <p:nvSpPr>
          <p:cNvPr id="3" name="Content Placeholder 2"/>
          <p:cNvSpPr>
            <a:spLocks noGrp="1"/>
          </p:cNvSpPr>
          <p:nvPr>
            <p:ph idx="1"/>
          </p:nvPr>
        </p:nvSpPr>
        <p:spPr>
          <a:xfrm>
            <a:off x="1128684" y="1752601"/>
            <a:ext cx="6571343" cy="3703420"/>
          </a:xfrm>
        </p:spPr>
        <p:txBody>
          <a:bodyPr>
            <a:normAutofit fontScale="77500" lnSpcReduction="20000"/>
          </a:bodyPr>
          <a:lstStyle/>
          <a:p>
            <a:r>
              <a:rPr lang="en-IN" dirty="0"/>
              <a:t>The main objective of the  E-Blood Bank is to manage the details of Blood, Donor, Blood Group, Blood Bank Stock. </a:t>
            </a:r>
            <a:endParaRPr lang="en-IN" dirty="0"/>
          </a:p>
          <a:p>
            <a:r>
              <a:rPr lang="en-IN" dirty="0"/>
              <a:t>It manages all the information about Blood, Blood Cell, Stock, Blood. The project is totally built at administrative end and thus only the administrator is guaranteed the access. </a:t>
            </a:r>
            <a:endParaRPr lang="en-IN" dirty="0"/>
          </a:p>
          <a:p>
            <a:r>
              <a:rPr lang="en-IN" dirty="0"/>
              <a:t>The E- blood bank is a unique designed system provides services to the hospitals and other users. </a:t>
            </a:r>
            <a:endParaRPr lang="en-IN" dirty="0"/>
          </a:p>
          <a:p>
            <a:r>
              <a:rPr lang="en-IN" dirty="0"/>
              <a:t>The system is easy to maintain all the information about the blood donor/consumer. </a:t>
            </a:r>
            <a:endParaRPr lang="en-IN" dirty="0"/>
          </a:p>
          <a:p>
            <a:r>
              <a:rPr lang="en-IN" dirty="0"/>
              <a:t>Proposed work provides services to persons who pursue donors who are willing to donate blood.</a:t>
            </a:r>
            <a:endParaRPr lang="en-IN" dirty="0"/>
          </a:p>
          <a:p>
            <a:endParaRPr lang="en-IN" dirty="0"/>
          </a:p>
        </p:txBody>
      </p:sp>
      <p:sp>
        <p:nvSpPr>
          <p:cNvPr id="4" name="TextBox 3"/>
          <p:cNvSpPr txBox="1"/>
          <p:nvPr/>
        </p:nvSpPr>
        <p:spPr>
          <a:xfrm>
            <a:off x="7848601" y="411481"/>
            <a:ext cx="457200" cy="369332"/>
          </a:xfrm>
          <a:prstGeom prst="rect">
            <a:avLst/>
          </a:prstGeom>
          <a:noFill/>
        </p:spPr>
        <p:txBody>
          <a:bodyPr wrap="square" rtlCol="0">
            <a:spAutoFit/>
          </a:bodyPr>
          <a:lstStyle/>
          <a:p>
            <a:r>
              <a:rPr lang="en-IN" b="1" dirty="0">
                <a:solidFill>
                  <a:schemeClr val="accent1">
                    <a:lumMod val="60000"/>
                    <a:lumOff val="40000"/>
                  </a:schemeClr>
                </a:solidFill>
              </a:rPr>
              <a:t>3</a:t>
            </a:r>
            <a:endParaRPr lang="en-IN" b="1" dirty="0">
              <a:solidFill>
                <a:schemeClr val="accent1">
                  <a:lumMod val="60000"/>
                  <a:lumOff val="40000"/>
                </a:schemeClr>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512020" y="1017667"/>
            <a:ext cx="8229600" cy="715962"/>
          </a:xfrm>
        </p:spPr>
        <p:txBody>
          <a:bodyPr>
            <a:normAutofit/>
          </a:bodyPr>
          <a:lstStyle/>
          <a:p>
            <a:pPr algn="l"/>
            <a:r>
              <a:rPr lang="en-US" sz="2400" u="sng" dirty="0">
                <a:effectLst>
                  <a:outerShdw blurRad="38100" dist="38100" dir="2700000" algn="tl">
                    <a:srgbClr val="000000">
                      <a:alpha val="43137"/>
                    </a:srgbClr>
                  </a:outerShdw>
                </a:effectLst>
              </a:rPr>
              <a:t>Admin Flow:</a:t>
            </a:r>
            <a:endParaRPr lang="en-US" sz="2400" u="sng" dirty="0">
              <a:effectLst>
                <a:outerShdw blurRad="38100" dist="38100" dir="2700000" algn="tl">
                  <a:srgbClr val="000000">
                    <a:alpha val="43137"/>
                  </a:srgbClr>
                </a:outerShdw>
              </a:effectLst>
            </a:endParaRPr>
          </a:p>
        </p:txBody>
      </p:sp>
      <p:pic>
        <p:nvPicPr>
          <p:cNvPr id="24578" name="Picture 2"/>
          <p:cNvPicPr>
            <a:picLocks noGrp="1" noChangeAspect="1" noChangeArrowheads="1"/>
          </p:cNvPicPr>
          <p:nvPr>
            <p:ph idx="1"/>
          </p:nvPr>
        </p:nvPicPr>
        <p:blipFill>
          <a:blip r:embed="rId1"/>
          <a:srcRect/>
          <a:stretch>
            <a:fillRect/>
          </a:stretch>
        </p:blipFill>
        <p:spPr bwMode="auto">
          <a:xfrm>
            <a:off x="457200" y="1680448"/>
            <a:ext cx="8229600" cy="3801904"/>
          </a:xfrm>
          <a:prstGeom prst="rect">
            <a:avLst/>
          </a:prstGeom>
          <a:noFill/>
          <a:ln w="9525">
            <a:noFill/>
            <a:miter lim="800000"/>
            <a:headEnd/>
            <a:tailEnd/>
          </a:ln>
          <a:effectLst/>
        </p:spPr>
      </p:pic>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457200" y="949968"/>
            <a:ext cx="8229600" cy="715962"/>
          </a:xfrm>
        </p:spPr>
        <p:txBody>
          <a:bodyPr>
            <a:normAutofit/>
          </a:bodyPr>
          <a:lstStyle/>
          <a:p>
            <a:pPr algn="l"/>
            <a:r>
              <a:rPr lang="en-US" sz="2400" u="sng" dirty="0">
                <a:effectLst>
                  <a:outerShdw blurRad="38100" dist="38100" dir="2700000" algn="tl">
                    <a:srgbClr val="000000">
                      <a:alpha val="43137"/>
                    </a:srgbClr>
                  </a:outerShdw>
                </a:effectLst>
              </a:rPr>
              <a:t>Admin Flow:</a:t>
            </a:r>
            <a:endParaRPr lang="en-US" sz="2400" u="sng" dirty="0">
              <a:effectLst>
                <a:outerShdw blurRad="38100" dist="38100" dir="2700000" algn="tl">
                  <a:srgbClr val="000000">
                    <a:alpha val="43137"/>
                  </a:srgbClr>
                </a:outerShdw>
              </a:effectLst>
            </a:endParaRPr>
          </a:p>
        </p:txBody>
      </p:sp>
      <p:pic>
        <p:nvPicPr>
          <p:cNvPr id="28675" name="Picture 3" descr="C:\Users\User\Desktop\unknown.png"/>
          <p:cNvPicPr>
            <a:picLocks noGrp="1" noChangeAspect="1" noChangeArrowheads="1"/>
          </p:cNvPicPr>
          <p:nvPr>
            <p:ph idx="1"/>
          </p:nvPr>
        </p:nvPicPr>
        <p:blipFill>
          <a:blip r:embed="rId1"/>
          <a:srcRect/>
          <a:stretch>
            <a:fillRect/>
          </a:stretch>
        </p:blipFill>
        <p:spPr bwMode="auto">
          <a:xfrm>
            <a:off x="533400" y="1681163"/>
            <a:ext cx="8305800" cy="3800475"/>
          </a:xfrm>
          <a:prstGeom prst="rect">
            <a:avLst/>
          </a:prstGeom>
          <a:noFill/>
        </p:spPr>
      </p:pic>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565905" y="861679"/>
            <a:ext cx="8229600" cy="715962"/>
          </a:xfrm>
        </p:spPr>
        <p:txBody>
          <a:bodyPr>
            <a:normAutofit/>
          </a:bodyPr>
          <a:lstStyle/>
          <a:p>
            <a:pPr algn="l"/>
            <a:r>
              <a:rPr lang="en-US" sz="2400" u="sng" dirty="0">
                <a:effectLst>
                  <a:outerShdw blurRad="38100" dist="38100" dir="2700000" algn="tl">
                    <a:srgbClr val="000000">
                      <a:alpha val="43137"/>
                    </a:srgbClr>
                  </a:outerShdw>
                </a:effectLst>
              </a:rPr>
              <a:t>Admin Flow:</a:t>
            </a:r>
            <a:endParaRPr lang="en-US" sz="2400" u="sng" dirty="0">
              <a:effectLst>
                <a:outerShdw blurRad="38100" dist="38100" dir="2700000" algn="tl">
                  <a:srgbClr val="000000">
                    <a:alpha val="43137"/>
                  </a:srgbClr>
                </a:outerShdw>
              </a:effectLst>
            </a:endParaRPr>
          </a:p>
        </p:txBody>
      </p:sp>
      <p:pic>
        <p:nvPicPr>
          <p:cNvPr id="25602" name="Picture 2"/>
          <p:cNvPicPr>
            <a:picLocks noGrp="1" noChangeAspect="1" noChangeArrowheads="1"/>
          </p:cNvPicPr>
          <p:nvPr>
            <p:ph idx="1"/>
          </p:nvPr>
        </p:nvPicPr>
        <p:blipFill>
          <a:blip r:embed="rId1"/>
          <a:srcRect/>
          <a:stretch>
            <a:fillRect/>
          </a:stretch>
        </p:blipFill>
        <p:spPr bwMode="auto">
          <a:xfrm>
            <a:off x="533821" y="1677988"/>
            <a:ext cx="8076358" cy="3806825"/>
          </a:xfrm>
          <a:prstGeom prst="rect">
            <a:avLst/>
          </a:prstGeom>
          <a:noFill/>
          <a:ln w="9525">
            <a:noFill/>
            <a:miter lim="800000"/>
            <a:headEnd/>
            <a:tailEnd/>
          </a:ln>
          <a:effectLst/>
        </p:spPr>
      </p:pic>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457200" y="965544"/>
            <a:ext cx="8229600" cy="715962"/>
          </a:xfrm>
        </p:spPr>
        <p:txBody>
          <a:bodyPr>
            <a:normAutofit/>
          </a:bodyPr>
          <a:lstStyle/>
          <a:p>
            <a:pPr algn="l"/>
            <a:r>
              <a:rPr lang="en-US" sz="2400" u="sng" dirty="0">
                <a:effectLst>
                  <a:outerShdw blurRad="38100" dist="38100" dir="2700000" algn="tl">
                    <a:srgbClr val="000000">
                      <a:alpha val="43137"/>
                    </a:srgbClr>
                  </a:outerShdw>
                </a:effectLst>
              </a:rPr>
              <a:t>Admin Flow:</a:t>
            </a:r>
            <a:endParaRPr lang="en-US" sz="2400" u="sng" dirty="0">
              <a:effectLst>
                <a:outerShdw blurRad="38100" dist="38100" dir="2700000" algn="tl">
                  <a:srgbClr val="000000">
                    <a:alpha val="43137"/>
                  </a:srgbClr>
                </a:outerShdw>
              </a:effectLst>
            </a:endParaRPr>
          </a:p>
        </p:txBody>
      </p:sp>
      <p:pic>
        <p:nvPicPr>
          <p:cNvPr id="26626" name="Picture 2"/>
          <p:cNvPicPr>
            <a:picLocks noGrp="1" noChangeAspect="1" noChangeArrowheads="1"/>
          </p:cNvPicPr>
          <p:nvPr>
            <p:ph idx="1"/>
          </p:nvPr>
        </p:nvPicPr>
        <p:blipFill>
          <a:blip r:embed="rId1"/>
          <a:srcRect/>
          <a:stretch>
            <a:fillRect/>
          </a:stretch>
        </p:blipFill>
        <p:spPr bwMode="auto">
          <a:xfrm>
            <a:off x="457200" y="1678305"/>
            <a:ext cx="8229600" cy="3806190"/>
          </a:xfrm>
          <a:prstGeom prst="rect">
            <a:avLst/>
          </a:prstGeom>
          <a:noFill/>
          <a:ln w="9525">
            <a:noFill/>
            <a:miter lim="800000"/>
            <a:headEnd/>
            <a:tailEnd/>
          </a:ln>
          <a:effectLst/>
        </p:spPr>
      </p:pic>
      <p:sp>
        <p:nvSpPr>
          <p:cNvPr id="3" name="Footer Placeholder 2"/>
          <p:cNvSpPr>
            <a:spLocks noGrp="1"/>
          </p:cNvSpPr>
          <p:nvPr>
            <p:ph type="ftr" sz="quarter" idx="11"/>
          </p:nvPr>
        </p:nvSpPr>
        <p:spPr/>
        <p:txBody>
          <a:bodyPr/>
          <a:lstStyle/>
          <a:p>
            <a:r>
              <a:rPr lang="en-US" dirty="0"/>
              <a:t>©BloodForLives</a:t>
            </a:r>
            <a:endParaRPr lang="en-US" dirty="0"/>
          </a:p>
        </p:txBody>
      </p:sp>
      <p:sp>
        <p:nvSpPr>
          <p:cNvPr id="4" name="Slide Number Placeholder 3"/>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31"/>
          <p:cNvSpPr/>
          <p:nvPr/>
        </p:nvSpPr>
        <p:spPr>
          <a:xfrm flipV="1">
            <a:off x="7802323" y="6000749"/>
            <a:ext cx="1341677" cy="45719"/>
          </a:xfrm>
          <a:prstGeom prst="rect">
            <a:avLst/>
          </a:prstGeom>
          <a:solidFill>
            <a:srgbClr val="762753"/>
          </a:solidFill>
          <a:ln w="40000" cap="flat" cmpd="sng">
            <a:solidFill>
              <a:srgbClr val="002060"/>
            </a:solidFill>
            <a:prstDash val="solid"/>
            <a:round/>
            <a:headEnd type="none" w="sm" len="sm"/>
            <a:tailEnd type="none" w="sm" len="sm"/>
          </a:ln>
        </p:spPr>
        <p:txBody>
          <a:bodyPr spcFirstLastPara="1" wrap="square" lIns="68569" tIns="34275" rIns="68569" bIns="34275" anchor="ctr" anchorCtr="0">
            <a:noAutofit/>
          </a:bodyPr>
          <a:lstStyle/>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lang="en-IN"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r>
              <a:rPr lang="en-IN" sz="1200" b="1" dirty="0">
                <a:solidFill>
                  <a:schemeClr val="lt1"/>
                </a:solidFill>
                <a:latin typeface="Libre Baskerville"/>
                <a:ea typeface="Libre Baskerville"/>
                <a:cs typeface="Libre Baskerville"/>
                <a:sym typeface="Libre Baskerville"/>
              </a:rPr>
              <a:t>IACSD,PUNE</a:t>
            </a:r>
            <a:endParaRPr sz="1350" dirty="0"/>
          </a:p>
        </p:txBody>
      </p:sp>
      <p:pic>
        <p:nvPicPr>
          <p:cNvPr id="254" name="Google Shape;254;p31"/>
          <p:cNvPicPr preferRelativeResize="0"/>
          <p:nvPr/>
        </p:nvPicPr>
        <p:blipFill rotWithShape="1">
          <a:blip r:embed="rId1"/>
          <a:srcRect/>
          <a:stretch>
            <a:fillRect/>
          </a:stretch>
        </p:blipFill>
        <p:spPr>
          <a:xfrm>
            <a:off x="8052367" y="4890094"/>
            <a:ext cx="841590" cy="596245"/>
          </a:xfrm>
          <a:prstGeom prst="rect">
            <a:avLst/>
          </a:prstGeom>
          <a:noFill/>
          <a:ln>
            <a:noFill/>
          </a:ln>
        </p:spPr>
      </p:pic>
      <p:sp>
        <p:nvSpPr>
          <p:cNvPr id="255" name="Google Shape;255;p31"/>
          <p:cNvSpPr txBox="1">
            <a:spLocks noGrp="1"/>
          </p:cNvSpPr>
          <p:nvPr>
            <p:ph idx="1"/>
          </p:nvPr>
        </p:nvSpPr>
        <p:spPr>
          <a:xfrm>
            <a:off x="313280" y="811532"/>
            <a:ext cx="8373520" cy="5543549"/>
          </a:xfrm>
          <a:prstGeom prst="rect">
            <a:avLst/>
          </a:prstGeom>
          <a:noFill/>
          <a:ln>
            <a:noFill/>
          </a:ln>
        </p:spPr>
        <p:txBody>
          <a:bodyPr spcFirstLastPara="1" vert="horz" wrap="square" lIns="68569" tIns="34275" rIns="68569" bIns="34275" rtlCol="0" anchor="t" anchorCtr="0">
            <a:normAutofit/>
          </a:bodyPr>
          <a:lstStyle/>
          <a:p>
            <a:pPr marL="0" indent="0" algn="ctr">
              <a:spcBef>
                <a:spcPts val="0"/>
              </a:spcBef>
              <a:buSzPct val="73000"/>
              <a:buNone/>
            </a:pPr>
            <a:r>
              <a:rPr lang="en-IN" sz="2625" dirty="0"/>
              <a:t>FUTURE SCOPE</a:t>
            </a:r>
            <a:endParaRPr lang="en-IN" sz="2625" dirty="0"/>
          </a:p>
          <a:p>
            <a:pPr marL="0" indent="0" algn="ctr">
              <a:spcBef>
                <a:spcPts val="0"/>
              </a:spcBef>
              <a:buSzPct val="73000"/>
              <a:buNone/>
            </a:pPr>
            <a:endParaRPr sz="1875" dirty="0"/>
          </a:p>
          <a:p>
            <a:pPr marL="205740" indent="-205740">
              <a:spcBef>
                <a:spcPts val="450"/>
              </a:spcBef>
              <a:buSzPct val="73000"/>
              <a:buChar char="⦿"/>
            </a:pPr>
            <a:r>
              <a:rPr lang="en-IN" sz="1800" dirty="0">
                <a:latin typeface="Bahnschrift Light Condensed" panose="020B0502040204020203" charset="0"/>
                <a:ea typeface="Arial" panose="020B0604020202020204"/>
                <a:cs typeface="Bahnschrift Light Condensed" panose="020B0502040204020203" charset="0"/>
                <a:sym typeface="Arial" panose="020B0604020202020204"/>
              </a:rPr>
              <a:t>This project can be enhanced further by adding some more features. The application is design in such a way that any further enhancements can be done with ease. </a:t>
            </a:r>
            <a:endParaRPr sz="1800" dirty="0">
              <a:latin typeface="Bahnschrift Light Condensed" panose="020B0502040204020203" charset="0"/>
              <a:ea typeface="Arial" panose="020B0604020202020204"/>
              <a:cs typeface="Bahnschrift Light Condensed" panose="020B0502040204020203" charset="0"/>
              <a:sym typeface="Arial" panose="020B0604020202020204"/>
            </a:endParaRPr>
          </a:p>
          <a:p>
            <a:pPr marL="205740" indent="-205740">
              <a:spcBef>
                <a:spcPts val="450"/>
              </a:spcBef>
              <a:buSzPct val="73000"/>
              <a:buChar char="⦿"/>
            </a:pPr>
            <a:r>
              <a:rPr lang="en-IN" sz="1800" dirty="0">
                <a:latin typeface="Bahnschrift Light Condensed" panose="020B0502040204020203" charset="0"/>
                <a:ea typeface="Arial" panose="020B0604020202020204"/>
                <a:cs typeface="Bahnschrift Light Condensed" panose="020B0502040204020203" charset="0"/>
                <a:sym typeface="Arial" panose="020B0604020202020204"/>
              </a:rPr>
              <a:t>The system has the capability for easy integration with other systems. </a:t>
            </a:r>
            <a:endParaRPr sz="1800" dirty="0">
              <a:latin typeface="Bahnschrift Light Condensed" panose="020B0502040204020203" charset="0"/>
              <a:ea typeface="Arial" panose="020B0604020202020204"/>
              <a:cs typeface="Bahnschrift Light Condensed" panose="020B0502040204020203" charset="0"/>
              <a:sym typeface="Arial" panose="020B0604020202020204"/>
            </a:endParaRPr>
          </a:p>
          <a:p>
            <a:pPr marL="205740" indent="-205740">
              <a:spcBef>
                <a:spcPts val="450"/>
              </a:spcBef>
              <a:buSzPct val="73000"/>
              <a:buChar char="⦿"/>
            </a:pPr>
            <a:r>
              <a:rPr lang="en-IN" sz="1800" dirty="0">
                <a:latin typeface="Bahnschrift Light Condensed" panose="020B0502040204020203" charset="0"/>
                <a:ea typeface="Arial" panose="020B0604020202020204"/>
                <a:cs typeface="Bahnschrift Light Condensed" panose="020B0502040204020203" charset="0"/>
                <a:sym typeface="Arial" panose="020B0604020202020204"/>
              </a:rPr>
              <a:t>New modules can be added to the existing system with less effort. </a:t>
            </a:r>
            <a:endParaRPr sz="1800" dirty="0">
              <a:latin typeface="Bahnschrift Light Condensed" panose="020B0502040204020203" charset="0"/>
              <a:ea typeface="Arial" panose="020B0604020202020204"/>
              <a:cs typeface="Bahnschrift Light Condensed" panose="020B0502040204020203" charset="0"/>
              <a:sym typeface="Arial" panose="020B0604020202020204"/>
            </a:endParaRPr>
          </a:p>
          <a:p>
            <a:pPr marL="205740" indent="-205740">
              <a:spcBef>
                <a:spcPts val="450"/>
              </a:spcBef>
              <a:buSzPct val="73000"/>
              <a:buChar char="⦿"/>
            </a:pPr>
            <a:r>
              <a:rPr lang="en-IN" sz="1800" dirty="0">
                <a:latin typeface="Bahnschrift Light Condensed" panose="020B0502040204020203" charset="0"/>
                <a:ea typeface="Arial" panose="020B0604020202020204"/>
                <a:cs typeface="Bahnschrift Light Condensed" panose="020B0502040204020203" charset="0"/>
                <a:sym typeface="Arial" panose="020B0604020202020204"/>
              </a:rPr>
              <a:t>In future a new function or procedure can be easily added in the system through these classes. Or even a new class can be added.</a:t>
            </a:r>
            <a:endParaRPr sz="1800" dirty="0">
              <a:latin typeface="Bahnschrift Light Condensed" panose="020B0502040204020203" charset="0"/>
              <a:ea typeface="Arial" panose="020B0604020202020204"/>
              <a:cs typeface="Bahnschrift Light Condensed" panose="020B0502040204020203" charset="0"/>
              <a:sym typeface="Arial" panose="020B0604020202020204"/>
            </a:endParaRPr>
          </a:p>
          <a:p>
            <a:pPr marL="205740" indent="-205740">
              <a:spcBef>
                <a:spcPts val="450"/>
              </a:spcBef>
              <a:buSzPct val="73000"/>
              <a:buChar char="⦿"/>
            </a:pPr>
            <a:r>
              <a:rPr lang="en-IN" sz="1800" dirty="0">
                <a:solidFill>
                  <a:srgbClr val="000000"/>
                </a:solidFill>
                <a:effectLst/>
                <a:latin typeface="Bahnschrift Light Condensed" panose="020B0502040204020203" charset="0"/>
                <a:ea typeface="Times New Roman" panose="02020603050405020304" pitchFamily="18" charset="0"/>
                <a:cs typeface="Bahnschrift Light Condensed" panose="020B0502040204020203" charset="0"/>
              </a:rPr>
              <a:t>There is a scope for further development in our project to a great extent. A number of features can be added to this system in future like combining hospitals with this project. Also making dashboard more user’s friendly. Also generate blood donation certificate</a:t>
            </a:r>
            <a:endParaRPr sz="1800" dirty="0">
              <a:latin typeface="Bahnschrift Light Condensed" panose="020B0502040204020203" charset="0"/>
              <a:cs typeface="Bahnschrift Light Condensed" panose="020B0502040204020203" charset="0"/>
            </a:endParaRPr>
          </a:p>
          <a:p>
            <a:pPr marL="0" indent="0">
              <a:spcBef>
                <a:spcPts val="450"/>
              </a:spcBef>
              <a:buSzPct val="73000"/>
              <a:buNone/>
            </a:pPr>
            <a:endParaRPr sz="1800" dirty="0">
              <a:latin typeface="Bahnschrift Light Condensed" panose="020B0502040204020203" charset="0"/>
              <a:cs typeface="Bahnschrift Light Condensed" panose="020B0502040204020203" charset="0"/>
            </a:endParaRPr>
          </a:p>
          <a:p>
            <a:pPr marL="0" indent="0">
              <a:spcBef>
                <a:spcPts val="450"/>
              </a:spcBef>
              <a:buSzPct val="73000"/>
              <a:buNone/>
            </a:pPr>
            <a:endParaRPr sz="1875" dirty="0"/>
          </a:p>
          <a:p>
            <a:pPr marL="0" indent="0">
              <a:spcBef>
                <a:spcPts val="450"/>
              </a:spcBef>
              <a:buSzPct val="73000"/>
              <a:buNone/>
            </a:pPr>
            <a:endParaRPr sz="1875"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2"/>
          <p:cNvSpPr/>
          <p:nvPr/>
        </p:nvSpPr>
        <p:spPr>
          <a:xfrm flipV="1">
            <a:off x="7802323" y="6000749"/>
            <a:ext cx="1341677" cy="45719"/>
          </a:xfrm>
          <a:prstGeom prst="rect">
            <a:avLst/>
          </a:prstGeom>
          <a:solidFill>
            <a:srgbClr val="762753"/>
          </a:solidFill>
          <a:ln w="40000" cap="flat" cmpd="sng">
            <a:solidFill>
              <a:srgbClr val="002060"/>
            </a:solidFill>
            <a:prstDash val="solid"/>
            <a:round/>
            <a:headEnd type="none" w="sm" len="sm"/>
            <a:tailEnd type="none" w="sm" len="sm"/>
          </a:ln>
        </p:spPr>
        <p:txBody>
          <a:bodyPr spcFirstLastPara="1" wrap="square" lIns="68569" tIns="34275" rIns="68569" bIns="34275" anchor="ctr" anchorCtr="0">
            <a:noAutofit/>
          </a:bodyPr>
          <a:lstStyle/>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lang="en-IN"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endParaRPr sz="1200" b="1" dirty="0">
              <a:solidFill>
                <a:schemeClr val="lt1"/>
              </a:solidFill>
              <a:latin typeface="Libre Baskerville"/>
              <a:ea typeface="Libre Baskerville"/>
              <a:cs typeface="Libre Baskerville"/>
              <a:sym typeface="Libre Baskerville"/>
            </a:endParaRPr>
          </a:p>
          <a:p>
            <a:pPr algn="ctr"/>
            <a:r>
              <a:rPr lang="en-IN" sz="1200" b="1" dirty="0">
                <a:solidFill>
                  <a:schemeClr val="lt1"/>
                </a:solidFill>
                <a:latin typeface="Libre Baskerville"/>
                <a:ea typeface="Libre Baskerville"/>
                <a:cs typeface="Libre Baskerville"/>
                <a:sym typeface="Libre Baskerville"/>
              </a:rPr>
              <a:t>IACSD,PUNE</a:t>
            </a:r>
            <a:endParaRPr sz="1350" dirty="0"/>
          </a:p>
        </p:txBody>
      </p:sp>
      <p:pic>
        <p:nvPicPr>
          <p:cNvPr id="262" name="Google Shape;262;p32"/>
          <p:cNvPicPr preferRelativeResize="0"/>
          <p:nvPr/>
        </p:nvPicPr>
        <p:blipFill rotWithShape="1">
          <a:blip r:embed="rId1"/>
          <a:srcRect/>
          <a:stretch>
            <a:fillRect/>
          </a:stretch>
        </p:blipFill>
        <p:spPr>
          <a:xfrm>
            <a:off x="8052367" y="4890094"/>
            <a:ext cx="841590" cy="596245"/>
          </a:xfrm>
          <a:prstGeom prst="rect">
            <a:avLst/>
          </a:prstGeom>
          <a:noFill/>
          <a:ln>
            <a:noFill/>
          </a:ln>
        </p:spPr>
      </p:pic>
      <p:sp>
        <p:nvSpPr>
          <p:cNvPr id="263" name="Google Shape;263;p32"/>
          <p:cNvSpPr txBox="1">
            <a:spLocks noGrp="1"/>
          </p:cNvSpPr>
          <p:nvPr>
            <p:ph idx="1"/>
          </p:nvPr>
        </p:nvSpPr>
        <p:spPr>
          <a:xfrm>
            <a:off x="313280" y="838200"/>
            <a:ext cx="7382920" cy="4867105"/>
          </a:xfrm>
          <a:prstGeom prst="rect">
            <a:avLst/>
          </a:prstGeom>
          <a:noFill/>
          <a:ln>
            <a:noFill/>
          </a:ln>
        </p:spPr>
        <p:txBody>
          <a:bodyPr spcFirstLastPara="1" vert="horz" wrap="square" lIns="68569" tIns="34275" rIns="68569" bIns="34275" rtlCol="0" anchor="t" anchorCtr="0">
            <a:normAutofit lnSpcReduction="10000"/>
          </a:bodyPr>
          <a:lstStyle/>
          <a:p>
            <a:pPr marL="0" indent="0" algn="ctr">
              <a:spcBef>
                <a:spcPts val="0"/>
              </a:spcBef>
              <a:buSzPts val="2555"/>
              <a:buNone/>
            </a:pPr>
            <a:r>
              <a:rPr lang="en-IN" sz="2625" dirty="0"/>
              <a:t>CONCLUSION</a:t>
            </a:r>
            <a:endParaRPr dirty="0"/>
          </a:p>
          <a:p>
            <a:pPr marL="0" indent="0">
              <a:spcBef>
                <a:spcPts val="450"/>
              </a:spcBef>
              <a:buSzPts val="1825"/>
              <a:buNone/>
            </a:pPr>
            <a:endParaRPr sz="1875" dirty="0"/>
          </a:p>
          <a:p>
            <a:pPr marL="205740" indent="-205740">
              <a:spcBef>
                <a:spcPts val="450"/>
              </a:spcBef>
              <a:buSzPts val="1825"/>
              <a:buChar char="⦿"/>
            </a:pPr>
            <a:r>
              <a:rPr lang="en-IN" sz="1875" dirty="0"/>
              <a:t>It has been a great pleasure for us to work on this exciting and challenging project. This project proved good for us as it provided practical knowledge of not only programming in JAVA and JavaScript web based application and no some extent Windows Application and SQL Server, but also about all handling procedure related with E- Blood Bank.</a:t>
            </a:r>
            <a:endParaRPr dirty="0"/>
          </a:p>
          <a:p>
            <a:pPr marL="0" indent="0">
              <a:spcBef>
                <a:spcPts val="450"/>
              </a:spcBef>
              <a:buSzPts val="1825"/>
              <a:buNone/>
            </a:pPr>
            <a:endParaRPr sz="1875" dirty="0"/>
          </a:p>
          <a:p>
            <a:pPr marL="205740" indent="-205740">
              <a:spcBef>
                <a:spcPts val="450"/>
              </a:spcBef>
              <a:buSzPts val="1825"/>
              <a:buChar char="⦿"/>
            </a:pPr>
            <a:r>
              <a:rPr lang="en-IN" sz="1875" dirty="0"/>
              <a:t>It also provides knowledge about the latest technology used in developing web enabled application and client server technology that will be great demand in future. This will provide better opportunities and guidance in future in developing projects independently.</a:t>
            </a:r>
            <a:endParaRPr sz="1875"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REFERENCES</a:t>
            </a:r>
            <a:endParaRPr lang="en-IN" dirty="0"/>
          </a:p>
        </p:txBody>
      </p:sp>
      <p:sp>
        <p:nvSpPr>
          <p:cNvPr id="3" name="Content Placeholder 2"/>
          <p:cNvSpPr>
            <a:spLocks noGrp="1"/>
          </p:cNvSpPr>
          <p:nvPr>
            <p:ph idx="1"/>
          </p:nvPr>
        </p:nvSpPr>
        <p:spPr>
          <a:xfrm>
            <a:off x="457200" y="1600200"/>
            <a:ext cx="8153400" cy="4114799"/>
          </a:xfrm>
        </p:spPr>
        <p:txBody>
          <a:bodyPr>
            <a:normAutofit fontScale="25000" lnSpcReduction="20000"/>
          </a:bodyPr>
          <a:lstStyle/>
          <a:p>
            <a:pPr marL="274320" lvl="0" indent="-274320" algn="l" rtl="0">
              <a:spcBef>
                <a:spcPts val="600"/>
              </a:spcBef>
              <a:spcAft>
                <a:spcPts val="0"/>
              </a:spcAft>
              <a:buSzPts val="1752"/>
              <a:buFont typeface="Noto Sans Symbols"/>
              <a:buChar char="✔"/>
            </a:pPr>
            <a:r>
              <a:rPr lang="en-IN" sz="6400" u="sng" dirty="0">
                <a:solidFill>
                  <a:schemeClr val="hlink"/>
                </a:solidFill>
                <a:hlinkClick r:id="rId1"/>
              </a:rPr>
              <a:t>React Tutorial (w3schools.com)</a:t>
            </a:r>
            <a:endParaRPr lang="en-IN" sz="6400" dirty="0">
              <a:solidFill>
                <a:srgbClr val="A24A73"/>
              </a:solidFill>
            </a:endParaRPr>
          </a:p>
          <a:p>
            <a:pPr marL="274320" lvl="0" indent="-274320" algn="l" rtl="0">
              <a:spcBef>
                <a:spcPts val="600"/>
              </a:spcBef>
              <a:spcAft>
                <a:spcPts val="0"/>
              </a:spcAft>
              <a:buSzPts val="1752"/>
              <a:buFont typeface="Noto Sans Symbols"/>
              <a:buChar char="✔"/>
            </a:pPr>
            <a:r>
              <a:rPr lang="en-IN" sz="6400" u="sng" dirty="0">
                <a:solidFill>
                  <a:schemeClr val="hlink"/>
                </a:solidFill>
                <a:hlinkClick r:id="rId2"/>
              </a:rPr>
              <a:t>Learn Spring Boot | </a:t>
            </a:r>
            <a:r>
              <a:rPr lang="en-IN" sz="6400" u="sng" dirty="0" err="1">
                <a:solidFill>
                  <a:schemeClr val="hlink"/>
                </a:solidFill>
                <a:hlinkClick r:id="rId2"/>
              </a:rPr>
              <a:t>Baeldung</a:t>
            </a:r>
            <a:endParaRPr lang="en-IN" sz="6400" dirty="0">
              <a:solidFill>
                <a:srgbClr val="A24A73"/>
              </a:solidFill>
            </a:endParaRPr>
          </a:p>
          <a:p>
            <a:pPr marL="274320" lvl="0" indent="-274320" algn="l" rtl="0">
              <a:spcBef>
                <a:spcPts val="600"/>
              </a:spcBef>
              <a:spcAft>
                <a:spcPts val="0"/>
              </a:spcAft>
              <a:buSzPts val="1752"/>
              <a:buFont typeface="Noto Sans Symbols"/>
              <a:buChar char="✔"/>
            </a:pPr>
            <a:r>
              <a:rPr lang="en-IN" sz="6400" u="sng" dirty="0">
                <a:solidFill>
                  <a:schemeClr val="hlink"/>
                </a:solidFill>
                <a:hlinkClick r:id="rId3"/>
              </a:rPr>
              <a:t>Spring Data JPA - Reference Documentation</a:t>
            </a:r>
            <a:endParaRPr lang="en-IN" sz="6400" dirty="0">
              <a:solidFill>
                <a:srgbClr val="A24A73"/>
              </a:solidFill>
            </a:endParaRPr>
          </a:p>
          <a:p>
            <a:pPr marL="274320" lvl="0" indent="-274320" algn="l" rtl="0">
              <a:spcBef>
                <a:spcPts val="600"/>
              </a:spcBef>
              <a:spcAft>
                <a:spcPts val="0"/>
              </a:spcAft>
              <a:buSzPts val="1752"/>
              <a:buFont typeface="Noto Sans Symbols"/>
              <a:buChar char="✔"/>
            </a:pPr>
            <a:r>
              <a:rPr lang="en-IN" sz="6400" u="sng" dirty="0">
                <a:solidFill>
                  <a:schemeClr val="hlink"/>
                </a:solidFill>
                <a:hlinkClick r:id="rId4"/>
              </a:rPr>
              <a:t>React – A JavaScript library for building user interfaces (reactjs.org)</a:t>
            </a:r>
            <a:endParaRPr lang="en-IN" sz="6400" dirty="0">
              <a:solidFill>
                <a:srgbClr val="A24A73"/>
              </a:solidFill>
            </a:endParaRPr>
          </a:p>
          <a:p>
            <a:pPr marL="274320" lvl="0" indent="-274320" algn="l" rtl="0">
              <a:spcBef>
                <a:spcPts val="600"/>
              </a:spcBef>
              <a:spcAft>
                <a:spcPts val="0"/>
              </a:spcAft>
              <a:buSzPts val="1752"/>
              <a:buFont typeface="Noto Sans Symbols"/>
              <a:buChar char="✔"/>
            </a:pPr>
            <a:r>
              <a:rPr lang="en-IN" sz="6400" dirty="0">
                <a:solidFill>
                  <a:srgbClr val="A24A73"/>
                </a:solidFill>
              </a:rPr>
              <a:t>Bootstrap · the most popular HTML, CSS, and JS library in the world. (getbootstrap.com)</a:t>
            </a:r>
            <a:endParaRPr lang="en-IN" sz="6400" dirty="0">
              <a:solidFill>
                <a:srgbClr val="A24A73"/>
              </a:solidFill>
            </a:endParaRPr>
          </a:p>
          <a:p>
            <a:pPr marL="274320" indent="-274320">
              <a:spcBef>
                <a:spcPts val="600"/>
              </a:spcBef>
              <a:buSzPts val="1752"/>
              <a:buFont typeface="Noto Sans Symbols"/>
              <a:buChar char="✔"/>
            </a:pPr>
            <a:r>
              <a:rPr lang="en-IN" sz="6400" u="none" strike="noStrik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hlinkClick r:id="rId5"/>
              </a:rPr>
              <a:t>www.Google.com </a:t>
            </a:r>
            <a:endParaRPr lang="en-IN" sz="6400" u="none" strike="noStrik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274320" indent="-274320">
              <a:spcBef>
                <a:spcPts val="600"/>
              </a:spcBef>
              <a:buSzPts val="1752"/>
              <a:buFont typeface="Noto Sans Symbols"/>
              <a:buChar char="✔"/>
            </a:pPr>
            <a:r>
              <a:rPr lang="en-IN" sz="6400" u="none" strike="noStrik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hlinkClick r:id="rId6"/>
              </a:rPr>
              <a:t>www.w3school.com </a:t>
            </a:r>
            <a:endParaRPr lang="en-IN" sz="6400" u="none" strike="noStrik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274320" indent="-274320">
              <a:spcBef>
                <a:spcPts val="600"/>
              </a:spcBef>
              <a:buSzPts val="1752"/>
              <a:buFont typeface="Noto Sans Symbols"/>
              <a:buChar char="✔"/>
            </a:pPr>
            <a:r>
              <a:rPr lang="en-IN" sz="6400" u="none" strike="noStrik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hlinkClick r:id="rId7"/>
              </a:rPr>
              <a:t>www.javatpoint.com </a:t>
            </a:r>
            <a:r>
              <a:rPr lang="en-IN" sz="6400" u="none" strike="noStrike" dirty="0">
                <a:solidFill>
                  <a:srgbClr val="0563C1"/>
                </a:solidFill>
                <a:effectLst/>
                <a:latin typeface="Times New Roman" panose="02020603050405020304" pitchFamily="18" charset="0"/>
                <a:ea typeface="Times New Roman" panose="02020603050405020304" pitchFamily="18" charset="0"/>
                <a:cs typeface="Times New Roman" panose="02020603050405020304" pitchFamily="18" charset="0"/>
                <a:hlinkClick r:id="rId8"/>
              </a:rPr>
              <a:t>https://docs.spring.io/spring-framework/docs</a:t>
            </a:r>
            <a:endParaRPr lang="en-IN" sz="6400" u="none" strike="noStrike" dirty="0">
              <a:solidFill>
                <a:srgbClr val="0563C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274320" indent="-274320">
              <a:spcBef>
                <a:spcPts val="600"/>
              </a:spcBef>
              <a:buSzPts val="1752"/>
              <a:buFont typeface="Noto Sans Symbols"/>
              <a:buChar char="✔"/>
            </a:pPr>
            <a:r>
              <a:rPr lang="en-IN" sz="6400" u="none" strike="noStrik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https://getbootstrap.com/docs/4.0</a:t>
            </a:r>
            <a:endParaRPr lang="en-IN" sz="6400" u="none" strike="noStrik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274320" indent="-274320">
              <a:spcBef>
                <a:spcPts val="600"/>
              </a:spcBef>
              <a:buSzPts val="1752"/>
              <a:buFont typeface="Noto Sans Symbols"/>
              <a:buChar char="✔"/>
            </a:pPr>
            <a:endParaRPr lang="en-IN" sz="2400" u="none" strike="noStrik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274320" indent="-274320">
              <a:spcBef>
                <a:spcPts val="600"/>
              </a:spcBef>
              <a:buSzPts val="1752"/>
              <a:buFont typeface="Noto Sans Symbols"/>
              <a:buChar char="✔"/>
            </a:pPr>
            <a:endParaRPr lang="en-IN" sz="2400" u="none" strike="noStrik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274320" indent="-274320">
              <a:spcBef>
                <a:spcPts val="600"/>
              </a:spcBef>
              <a:buSzPts val="1752"/>
              <a:buFont typeface="Noto Sans Symbols"/>
              <a:buChar char="✔"/>
            </a:pPr>
            <a:endParaRPr lang="en-IN" sz="2400" u="none" strike="noStrik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274320" lvl="0" indent="-274320" algn="l" rtl="0">
              <a:spcBef>
                <a:spcPts val="600"/>
              </a:spcBef>
              <a:spcAft>
                <a:spcPts val="0"/>
              </a:spcAft>
              <a:buSzPts val="1752"/>
              <a:buFont typeface="Noto Sans Symbols"/>
              <a:buChar char="✔"/>
            </a:pPr>
            <a:endParaRPr lang="en-IN" sz="2200" dirty="0">
              <a:solidFill>
                <a:srgbClr val="A24A73"/>
              </a:solidFill>
            </a:endParaRPr>
          </a:p>
          <a:p>
            <a:pPr marL="518160" marR="478790" indent="0" algn="l">
              <a:lnSpc>
                <a:spcPct val="107000"/>
              </a:lnSpc>
              <a:spcAft>
                <a:spcPts val="15"/>
              </a:spcAft>
              <a:buNone/>
            </a:pPr>
            <a:r>
              <a:rPr lang="en-IN" sz="1400" b="1" dirty="0">
                <a:solidFill>
                  <a:srgbClr val="000000"/>
                </a:solidFill>
                <a:effectLst/>
                <a:latin typeface="Times New Roman" panose="02020603050405020304" pitchFamily="18" charset="0"/>
                <a:ea typeface="Times New Roman" panose="02020603050405020304" pitchFamily="18" charset="0"/>
              </a:rPr>
              <a:t> </a:t>
            </a:r>
            <a:endParaRPr lang="en-IN" sz="1200" dirty="0">
              <a:solidFill>
                <a:srgbClr val="000000"/>
              </a:solidFill>
              <a:effectLst/>
              <a:latin typeface="Times New Roman" panose="02020603050405020304" pitchFamily="18" charset="0"/>
              <a:ea typeface="Times New Roman" panose="02020603050405020304" pitchFamily="18" charset="0"/>
            </a:endParaRPr>
          </a:p>
          <a:p>
            <a:pPr marL="1087120" marR="478790" indent="-6350" algn="l">
              <a:lnSpc>
                <a:spcPct val="107000"/>
              </a:lnSpc>
              <a:spcAft>
                <a:spcPts val="60"/>
              </a:spcAft>
            </a:pPr>
            <a:endParaRPr lang="en-IN" sz="1200" dirty="0">
              <a:solidFill>
                <a:srgbClr val="000000"/>
              </a:solidFill>
              <a:effectLst/>
              <a:latin typeface="Times New Roman" panose="02020603050405020304" pitchFamily="18" charset="0"/>
              <a:ea typeface="Times New Roman" panose="02020603050405020304" pitchFamily="18" charset="0"/>
            </a:endParaRPr>
          </a:p>
          <a:p>
            <a:pPr marL="1087120" marR="478790" indent="-6350" algn="l">
              <a:lnSpc>
                <a:spcPct val="107000"/>
              </a:lnSpc>
              <a:spcAft>
                <a:spcPts val="60"/>
              </a:spcAft>
            </a:pPr>
            <a:r>
              <a:rPr lang="en-IN" sz="1200" dirty="0">
                <a:solidFill>
                  <a:srgbClr val="000000"/>
                </a:solidFill>
                <a:effectLst/>
                <a:latin typeface="Times New Roman" panose="02020603050405020304" pitchFamily="18" charset="0"/>
                <a:ea typeface="Times New Roman" panose="02020603050405020304" pitchFamily="18" charset="0"/>
              </a:rPr>
              <a:t> </a:t>
            </a:r>
            <a:endParaRPr lang="en-IN" sz="1200" dirty="0">
              <a:solidFill>
                <a:srgbClr val="000000"/>
              </a:solidFill>
              <a:effectLst/>
              <a:latin typeface="Times New Roman" panose="02020603050405020304" pitchFamily="18" charset="0"/>
              <a:ea typeface="Times New Roman" panose="02020603050405020304" pitchFamily="18" charset="0"/>
            </a:endParaRPr>
          </a:p>
          <a:p>
            <a:pPr marL="274320" lvl="0" indent="-274320" algn="l" rtl="0">
              <a:spcBef>
                <a:spcPts val="600"/>
              </a:spcBef>
              <a:spcAft>
                <a:spcPts val="0"/>
              </a:spcAft>
              <a:buSzPts val="1752"/>
              <a:buFont typeface="Noto Sans Symbols"/>
              <a:buChar char="✔"/>
            </a:pPr>
            <a:endParaRPr lang="en-IN" sz="2200" dirty="0">
              <a:solidFill>
                <a:srgbClr val="A24A73"/>
              </a:solidFill>
            </a:endParaRPr>
          </a:p>
          <a:p>
            <a:endParaRPr lang="en-IN" dirty="0"/>
          </a:p>
        </p:txBody>
      </p:sp>
      <p:sp>
        <p:nvSpPr>
          <p:cNvPr id="4" name="Footer Placeholder 3"/>
          <p:cNvSpPr>
            <a:spLocks noGrp="1"/>
          </p:cNvSpPr>
          <p:nvPr>
            <p:ph type="ftr" sz="quarter" idx="11"/>
          </p:nvPr>
        </p:nvSpPr>
        <p:spPr/>
        <p:txBody>
          <a:bodyPr/>
          <a:lstStyle/>
          <a:p>
            <a:r>
              <a:rPr lang="en-US" dirty="0"/>
              <a:t>©BloodForLives</a:t>
            </a:r>
            <a:endParaRPr lang="en-US" dirty="0"/>
          </a:p>
        </p:txBody>
      </p:sp>
      <p:sp>
        <p:nvSpPr>
          <p:cNvPr id="5" name="Slide Number Placeholder 4"/>
          <p:cNvSpPr>
            <a:spLocks noGrp="1"/>
          </p:cNvSpPr>
          <p:nvPr>
            <p:ph type="sldNum" sz="quarter" idx="12"/>
          </p:nvPr>
        </p:nvSpPr>
        <p:spPr/>
        <p:txBody>
          <a:bodyPr/>
          <a:lstStyle/>
          <a:p>
            <a:fld id="{FEF335F4-0CCA-4FF1-9257-9E89A42A812A}" type="slidenum">
              <a:rPr lang="en-US" smtClean="0"/>
            </a:fld>
            <a:endParaRPr 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bg>
      <p:bgPr>
        <a:solidFill>
          <a:schemeClr val="lt1"/>
        </a:solidFill>
        <a:effectLst/>
      </p:bgPr>
    </p:bg>
    <p:spTree>
      <p:nvGrpSpPr>
        <p:cNvPr id="1" name="Shape 277"/>
        <p:cNvGrpSpPr/>
        <p:nvPr/>
      </p:nvGrpSpPr>
      <p:grpSpPr>
        <a:xfrm>
          <a:off x="0" y="0"/>
          <a:ext cx="0" cy="0"/>
          <a:chOff x="0" y="0"/>
          <a:chExt cx="0" cy="0"/>
        </a:xfrm>
      </p:grpSpPr>
      <p:pic>
        <p:nvPicPr>
          <p:cNvPr id="279" name="Google Shape;279;p34"/>
          <p:cNvPicPr preferRelativeResize="0"/>
          <p:nvPr/>
        </p:nvPicPr>
        <p:blipFill rotWithShape="1">
          <a:blip r:embed="rId1"/>
          <a:srcRect/>
          <a:stretch>
            <a:fillRect/>
          </a:stretch>
        </p:blipFill>
        <p:spPr>
          <a:xfrm>
            <a:off x="552348" y="2617521"/>
            <a:ext cx="841590" cy="596245"/>
          </a:xfrm>
          <a:prstGeom prst="rect">
            <a:avLst/>
          </a:prstGeom>
          <a:noFill/>
          <a:ln>
            <a:noFill/>
          </a:ln>
        </p:spPr>
      </p:pic>
      <p:sp>
        <p:nvSpPr>
          <p:cNvPr id="280" name="Google Shape;280;p34"/>
          <p:cNvSpPr txBox="1"/>
          <p:nvPr/>
        </p:nvSpPr>
        <p:spPr>
          <a:xfrm>
            <a:off x="1393938" y="6076249"/>
            <a:ext cx="7319408" cy="438551"/>
          </a:xfrm>
          <a:prstGeom prst="rect">
            <a:avLst/>
          </a:prstGeom>
          <a:noFill/>
          <a:ln>
            <a:noFill/>
          </a:ln>
        </p:spPr>
        <p:txBody>
          <a:bodyPr spcFirstLastPara="1" wrap="square" lIns="68569" tIns="34275" rIns="68569" bIns="34275" anchor="t" anchorCtr="0">
            <a:spAutoFit/>
          </a:bodyPr>
          <a:lstStyle/>
          <a:p>
            <a:pPr defTabSz="685800">
              <a:buClr>
                <a:srgbClr val="000000"/>
              </a:buClr>
            </a:pPr>
            <a:r>
              <a:rPr lang="en-IN" sz="2400" b="1" kern="0" dirty="0">
                <a:solidFill>
                  <a:srgbClr val="000000"/>
                </a:solidFill>
                <a:latin typeface="Trebuchet MS" panose="020B0603020202020204"/>
                <a:ea typeface="Trebuchet MS" panose="020B0603020202020204"/>
                <a:cs typeface="Trebuchet MS" panose="020B0603020202020204"/>
                <a:sym typeface="Trebuchet MS" panose="020B0603020202020204"/>
              </a:rPr>
              <a:t>Centre for Development of Advanced Computing</a:t>
            </a:r>
            <a:endParaRPr sz="2400" kern="0" dirty="0">
              <a:solidFill>
                <a:srgbClr val="000000"/>
              </a:solidFill>
              <a:latin typeface="Trebuchet MS" panose="020B0603020202020204"/>
              <a:ea typeface="Trebuchet MS" panose="020B0603020202020204"/>
              <a:cs typeface="Trebuchet MS" panose="020B0603020202020204"/>
              <a:sym typeface="Trebuchet MS" panose="020B0603020202020204"/>
            </a:endParaRPr>
          </a:p>
        </p:txBody>
      </p:sp>
      <p:sp>
        <p:nvSpPr>
          <p:cNvPr id="281" name="Google Shape;281;p34"/>
          <p:cNvSpPr txBox="1"/>
          <p:nvPr/>
        </p:nvSpPr>
        <p:spPr>
          <a:xfrm>
            <a:off x="2515831" y="3512148"/>
            <a:ext cx="3836084" cy="825936"/>
          </a:xfrm>
          <a:prstGeom prst="rect">
            <a:avLst/>
          </a:prstGeom>
          <a:noFill/>
          <a:ln>
            <a:noFill/>
          </a:ln>
        </p:spPr>
        <p:txBody>
          <a:bodyPr spcFirstLastPara="1" wrap="square" lIns="34275" tIns="0" rIns="34275" bIns="0" anchor="t" anchorCtr="0">
            <a:normAutofit/>
          </a:bodyPr>
          <a:lstStyle/>
          <a:p>
            <a:pPr algn="r" defTabSz="685800">
              <a:buClr>
                <a:srgbClr val="B13F9A"/>
              </a:buClr>
              <a:buSzPts val="2336"/>
            </a:pPr>
            <a:r>
              <a:rPr lang="en-IN" sz="2400" kern="0">
                <a:solidFill>
                  <a:srgbClr val="FFFFFF"/>
                </a:solidFill>
                <a:latin typeface="Trebuchet MS" panose="020B0603020202020204"/>
                <a:ea typeface="Trebuchet MS" panose="020B0603020202020204"/>
                <a:cs typeface="Trebuchet MS" panose="020B0603020202020204"/>
                <a:sym typeface="Trebuchet MS" panose="020B0603020202020204"/>
              </a:rPr>
              <a:t>PG –DAC/DITISS</a:t>
            </a:r>
            <a:endParaRPr sz="1050" kern="0">
              <a:solidFill>
                <a:srgbClr val="000000"/>
              </a:solidFill>
              <a:latin typeface="Arial" panose="020B0604020202020204"/>
              <a:cs typeface="Arial" panose="020B0604020202020204"/>
              <a:sym typeface="Arial" panose="020B0604020202020204"/>
            </a:endParaRPr>
          </a:p>
        </p:txBody>
      </p:sp>
      <p:pic>
        <p:nvPicPr>
          <p:cNvPr id="282" name="Google Shape;282;p34" descr="C:\Users\cdac2\Desktop\Report Format\index (1).png"/>
          <p:cNvPicPr preferRelativeResize="0"/>
          <p:nvPr/>
        </p:nvPicPr>
        <p:blipFill rotWithShape="1">
          <a:blip r:embed="rId2"/>
          <a:srcRect/>
          <a:stretch>
            <a:fillRect/>
          </a:stretch>
        </p:blipFill>
        <p:spPr>
          <a:xfrm>
            <a:off x="234819" y="6083519"/>
            <a:ext cx="738324" cy="465808"/>
          </a:xfrm>
          <a:prstGeom prst="rect">
            <a:avLst/>
          </a:prstGeom>
          <a:noFill/>
          <a:ln>
            <a:noFill/>
          </a:ln>
        </p:spPr>
      </p:pic>
      <p:sp>
        <p:nvSpPr>
          <p:cNvPr id="285" name="Google Shape;285;p34"/>
          <p:cNvSpPr txBox="1">
            <a:spLocks noGrp="1"/>
          </p:cNvSpPr>
          <p:nvPr>
            <p:ph idx="1"/>
          </p:nvPr>
        </p:nvSpPr>
        <p:spPr>
          <a:xfrm>
            <a:off x="5722177" y="2179275"/>
            <a:ext cx="3249112" cy="2783377"/>
          </a:xfrm>
          <a:prstGeom prst="rect">
            <a:avLst/>
          </a:prstGeom>
          <a:noFill/>
          <a:ln>
            <a:noFill/>
          </a:ln>
        </p:spPr>
        <p:txBody>
          <a:bodyPr spcFirstLastPara="1" wrap="square" lIns="68569" tIns="34275" rIns="68569" bIns="34275" anchor="t" anchorCtr="0">
            <a:normAutofit/>
          </a:bodyPr>
          <a:lstStyle/>
          <a:p>
            <a:pPr marL="0" indent="0">
              <a:spcBef>
                <a:spcPts val="0"/>
              </a:spcBef>
              <a:buNone/>
            </a:pPr>
            <a:endParaRPr dirty="0"/>
          </a:p>
          <a:p>
            <a:pPr marL="0" indent="0">
              <a:buNone/>
            </a:pPr>
            <a:endParaRPr dirty="0"/>
          </a:p>
          <a:p>
            <a:pPr marL="0" indent="0">
              <a:buNone/>
            </a:pPr>
            <a:endParaRPr dirty="0"/>
          </a:p>
          <a:p>
            <a:pPr marL="0" indent="0" algn="ctr">
              <a:buNone/>
            </a:pPr>
            <a:endParaRPr dirty="0"/>
          </a:p>
          <a:p>
            <a:pPr marL="0" indent="0" algn="r">
              <a:buSzPts val="1460"/>
              <a:buNone/>
            </a:pPr>
            <a:endParaRPr sz="1500" dirty="0">
              <a:solidFill>
                <a:srgbClr val="A24A73"/>
              </a:solidFill>
            </a:endParaRPr>
          </a:p>
          <a:p>
            <a:pPr marL="0" indent="0">
              <a:buSzPts val="1825"/>
              <a:buNone/>
            </a:pPr>
            <a:endParaRPr sz="1875" dirty="0"/>
          </a:p>
          <a:p>
            <a:pPr marL="0" indent="0">
              <a:buNone/>
            </a:pPr>
            <a:endParaRPr dirty="0"/>
          </a:p>
        </p:txBody>
      </p:sp>
      <p:sp>
        <p:nvSpPr>
          <p:cNvPr id="284" name="Google Shape;284;p34"/>
          <p:cNvSpPr txBox="1">
            <a:spLocks noGrp="1"/>
          </p:cNvSpPr>
          <p:nvPr>
            <p:ph type="body" sz="half" idx="2"/>
          </p:nvPr>
        </p:nvSpPr>
        <p:spPr>
          <a:xfrm>
            <a:off x="1484933" y="838200"/>
            <a:ext cx="5897880" cy="1341075"/>
          </a:xfrm>
          <a:prstGeom prst="rect">
            <a:avLst/>
          </a:prstGeom>
          <a:noFill/>
          <a:ln>
            <a:noFill/>
          </a:ln>
        </p:spPr>
        <p:txBody>
          <a:bodyPr spcFirstLastPara="1" wrap="square" lIns="34275" tIns="0" rIns="0" bIns="0" anchor="t" anchorCtr="0">
            <a:normAutofit/>
          </a:bodyPr>
          <a:lstStyle/>
          <a:p>
            <a:pPr marL="0" indent="0" algn="ctr">
              <a:buSzPct val="73000"/>
            </a:pPr>
            <a:r>
              <a:rPr lang="en-IN" sz="6600" dirty="0">
                <a:solidFill>
                  <a:schemeClr val="accent4">
                    <a:lumMod val="50000"/>
                  </a:schemeClr>
                </a:solidFill>
              </a:rPr>
              <a:t>THANK YOU </a:t>
            </a:r>
            <a:endParaRPr sz="6600" dirty="0">
              <a:solidFill>
                <a:schemeClr val="accent4">
                  <a:lumMod val="50000"/>
                </a:schemeClr>
              </a:solidFill>
            </a:endParaRPr>
          </a:p>
        </p:txBody>
      </p:sp>
      <p:pic>
        <p:nvPicPr>
          <p:cNvPr id="287" name="Google Shape;287;p34"/>
          <p:cNvPicPr preferRelativeResize="0"/>
          <p:nvPr/>
        </p:nvPicPr>
        <p:blipFill rotWithShape="1">
          <a:blip r:embed="rId3"/>
          <a:srcRect/>
          <a:stretch>
            <a:fillRect/>
          </a:stretch>
        </p:blipFill>
        <p:spPr>
          <a:xfrm>
            <a:off x="2801396" y="2140668"/>
            <a:ext cx="4111781" cy="2304407"/>
          </a:xfrm>
          <a:prstGeom prst="rect">
            <a:avLst/>
          </a:prstGeom>
          <a:noFill/>
          <a:ln>
            <a:noFill/>
          </a:ln>
        </p:spPr>
      </p:pic>
      <p:pic>
        <p:nvPicPr>
          <p:cNvPr id="288" name="Google Shape;288;p34"/>
          <p:cNvPicPr preferRelativeResize="0"/>
          <p:nvPr/>
        </p:nvPicPr>
        <p:blipFill rotWithShape="1">
          <a:blip r:embed="rId4"/>
          <a:srcRect/>
          <a:stretch>
            <a:fillRect/>
          </a:stretch>
        </p:blipFill>
        <p:spPr>
          <a:xfrm>
            <a:off x="3976354" y="4922897"/>
            <a:ext cx="2532273" cy="131483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solidFill>
                  <a:schemeClr val="tx1">
                    <a:lumMod val="50000"/>
                    <a:lumOff val="50000"/>
                  </a:schemeClr>
                </a:solidFill>
                <a:effectLst>
                  <a:outerShdw blurRad="50800" dist="38100" dir="2700000" algn="tl" rotWithShape="0">
                    <a:prstClr val="black">
                      <a:alpha val="40000"/>
                    </a:prstClr>
                  </a:outerShdw>
                </a:effectLst>
                <a:latin typeface="Arial Black" panose="020B0A04020102020204" pitchFamily="34" charset="0"/>
                <a:ea typeface="Cambria" panose="02040503050406030204" pitchFamily="18" charset="0"/>
              </a:rPr>
              <a:t>Technologies Used</a:t>
            </a:r>
            <a:endParaRPr lang="en-US" sz="3600" dirty="0">
              <a:solidFill>
                <a:schemeClr val="tx1">
                  <a:lumMod val="50000"/>
                  <a:lumOff val="50000"/>
                </a:schemeClr>
              </a:solidFill>
              <a:latin typeface="Arial Black" panose="020B0A04020102020204" pitchFamily="34" charset="0"/>
            </a:endParaRPr>
          </a:p>
        </p:txBody>
      </p:sp>
      <p:sp>
        <p:nvSpPr>
          <p:cNvPr id="3" name="Content Placeholder 2"/>
          <p:cNvSpPr>
            <a:spLocks noGrp="1"/>
          </p:cNvSpPr>
          <p:nvPr>
            <p:ph idx="1"/>
          </p:nvPr>
        </p:nvSpPr>
        <p:spPr>
          <a:xfrm>
            <a:off x="457200" y="1600200"/>
            <a:ext cx="8534400" cy="4525963"/>
          </a:xfrm>
        </p:spPr>
        <p:txBody>
          <a:bodyPr>
            <a:normAutofit fontScale="62500" lnSpcReduction="20000"/>
          </a:bodyPr>
          <a:lstStyle/>
          <a:p>
            <a:pPr marL="0" indent="0" algn="just">
              <a:buNone/>
            </a:pPr>
            <a:r>
              <a:rPr lang="en-IN" sz="2600" dirty="0">
                <a:latin typeface="Cambria" panose="02040503050406030204" pitchFamily="18" charset="0"/>
                <a:ea typeface="Cambria" panose="02040503050406030204" pitchFamily="18" charset="0"/>
                <a:cs typeface="Times New Roman" panose="02020603050405020304" pitchFamily="18" charset="0"/>
              </a:rPr>
              <a:t>We used Java Spring-Boot as backend and React JS as Frontend in our Project.</a:t>
            </a:r>
            <a:endParaRPr lang="en-IN" sz="2600" dirty="0">
              <a:latin typeface="Cambria" panose="02040503050406030204" pitchFamily="18" charset="0"/>
              <a:ea typeface="Cambria" panose="02040503050406030204" pitchFamily="18" charset="0"/>
              <a:cs typeface="Times New Roman" panose="02020603050405020304" pitchFamily="18" charset="0"/>
            </a:endParaRPr>
          </a:p>
          <a:p>
            <a:pPr marL="0" indent="0" algn="just">
              <a:buNone/>
            </a:pPr>
            <a:endParaRPr lang="en-IN" sz="2600" dirty="0">
              <a:latin typeface="Cambria" panose="02040503050406030204" pitchFamily="18" charset="0"/>
              <a:ea typeface="Cambria" panose="02040503050406030204" pitchFamily="18" charset="0"/>
              <a:cs typeface="Times New Roman" panose="02020603050405020304" pitchFamily="18" charset="0"/>
            </a:endParaRPr>
          </a:p>
          <a:p>
            <a:pPr algn="just">
              <a:buFont typeface="Wingdings" panose="05000000000000000000" pitchFamily="2" charset="2"/>
              <a:buChar char="v"/>
            </a:pPr>
            <a:r>
              <a:rPr lang="en-US" sz="2600" dirty="0">
                <a:solidFill>
                  <a:schemeClr val="tx2">
                    <a:lumMod val="40000"/>
                    <a:lumOff val="60000"/>
                  </a:schemeClr>
                </a:solidFill>
                <a:latin typeface="Cambria" panose="02040503050406030204" pitchFamily="18" charset="0"/>
                <a:ea typeface="Cambria" panose="02040503050406030204" pitchFamily="18" charset="0"/>
                <a:cs typeface="Times New Roman" panose="02020603050405020304" pitchFamily="18" charset="0"/>
              </a:rPr>
              <a:t> </a:t>
            </a:r>
            <a:r>
              <a:rPr lang="en-US" sz="2600" b="1" dirty="0">
                <a:solidFill>
                  <a:schemeClr val="tx2"/>
                </a:solidFill>
                <a:latin typeface="Cambria" panose="02040503050406030204" pitchFamily="18" charset="0"/>
                <a:ea typeface="Cambria" panose="02040503050406030204" pitchFamily="18" charset="0"/>
                <a:cs typeface="Times New Roman" panose="02020603050405020304" pitchFamily="18" charset="0"/>
              </a:rPr>
              <a:t>Spring-Boot :–</a:t>
            </a:r>
            <a:r>
              <a:rPr lang="en-US" sz="2600" dirty="0">
                <a:solidFill>
                  <a:schemeClr val="tx2"/>
                </a:solidFill>
                <a:latin typeface="Cambria" panose="02040503050406030204" pitchFamily="18" charset="0"/>
                <a:ea typeface="Cambria" panose="02040503050406030204" pitchFamily="18" charset="0"/>
                <a:cs typeface="Times New Roman" panose="02020603050405020304" pitchFamily="18" charset="0"/>
              </a:rPr>
              <a:t> </a:t>
            </a:r>
            <a:endParaRPr lang="en-US" sz="2600" dirty="0">
              <a:solidFill>
                <a:schemeClr val="tx2"/>
              </a:solidFill>
              <a:latin typeface="Cambria" panose="02040503050406030204" pitchFamily="18" charset="0"/>
              <a:ea typeface="Cambria" panose="02040503050406030204" pitchFamily="18" charset="0"/>
              <a:cs typeface="Times New Roman" panose="02020603050405020304" pitchFamily="18" charset="0"/>
            </a:endParaRPr>
          </a:p>
          <a:p>
            <a:pPr marL="594360" lvl="2" indent="0" algn="just">
              <a:buNone/>
            </a:pPr>
            <a:r>
              <a:rPr lang="en-US" sz="2600" dirty="0">
                <a:solidFill>
                  <a:srgbClr val="202124"/>
                </a:solidFill>
                <a:latin typeface="Cambria" panose="02040503050406030204" pitchFamily="18" charset="0"/>
                <a:ea typeface="Cambria" panose="02040503050406030204" pitchFamily="18" charset="0"/>
                <a:cs typeface="Times New Roman" panose="02020603050405020304" pitchFamily="18" charset="0"/>
              </a:rPr>
              <a:t>	</a:t>
            </a:r>
            <a:r>
              <a:rPr lang="en-US" sz="2600" dirty="0">
                <a:latin typeface="Cambria" panose="02040503050406030204" pitchFamily="18" charset="0"/>
                <a:ea typeface="Cambria" panose="02040503050406030204" pitchFamily="18" charset="0"/>
                <a:cs typeface="Times New Roman" panose="02020603050405020304" pitchFamily="18" charset="0"/>
              </a:rPr>
              <a:t>The main goal of the </a:t>
            </a:r>
            <a:r>
              <a:rPr lang="en-US" sz="2600" b="1" dirty="0">
                <a:latin typeface="Cambria" panose="02040503050406030204" pitchFamily="18" charset="0"/>
                <a:ea typeface="Cambria" panose="02040503050406030204" pitchFamily="18" charset="0"/>
                <a:cs typeface="Times New Roman" panose="02020603050405020304" pitchFamily="18" charset="0"/>
              </a:rPr>
              <a:t>Spring Boot</a:t>
            </a:r>
            <a:r>
              <a:rPr lang="en-US" sz="2600" dirty="0">
                <a:latin typeface="Cambria" panose="02040503050406030204" pitchFamily="18" charset="0"/>
                <a:ea typeface="Cambria" panose="02040503050406030204" pitchFamily="18" charset="0"/>
                <a:cs typeface="Times New Roman" panose="02020603050405020304" pitchFamily="18" charset="0"/>
              </a:rPr>
              <a:t> framework is to reduce overall development time and increase efficiency</a:t>
            </a:r>
            <a:r>
              <a:rPr lang="en-US" sz="2600" dirty="0">
                <a:solidFill>
                  <a:srgbClr val="202124"/>
                </a:solidFill>
                <a:latin typeface="Cambria" panose="02040503050406030204" pitchFamily="18" charset="0"/>
                <a:ea typeface="Cambria" panose="02040503050406030204" pitchFamily="18" charset="0"/>
                <a:cs typeface="Times New Roman" panose="02020603050405020304" pitchFamily="18" charset="0"/>
              </a:rPr>
              <a:t>.</a:t>
            </a:r>
            <a:r>
              <a:rPr lang="en-US" sz="2600" dirty="0">
                <a:solidFill>
                  <a:schemeClr val="bg1"/>
                </a:solidFill>
                <a:latin typeface="Cambria" panose="02040503050406030204" pitchFamily="18" charset="0"/>
                <a:ea typeface="Cambria" panose="02040503050406030204" pitchFamily="18" charset="0"/>
              </a:rPr>
              <a:t> </a:t>
            </a:r>
            <a:r>
              <a:rPr lang="en-US" sz="2600" dirty="0">
                <a:latin typeface="Cambria" panose="02040503050406030204" pitchFamily="18" charset="0"/>
                <a:ea typeface="Cambria" panose="02040503050406030204" pitchFamily="18" charset="0"/>
              </a:rPr>
              <a:t>React has become the first choice for frontend because it gives developers the ability to work with a virtual browser (more friendly than the real browser). Also, a JavaScript developer can become a productive developer in a few hours because there is a small API to learn, a few functions, and how to use them…</a:t>
            </a:r>
            <a:endParaRPr lang="en-US" sz="2600" dirty="0">
              <a:latin typeface="Cambria" panose="02040503050406030204" pitchFamily="18" charset="0"/>
              <a:ea typeface="Cambria" panose="02040503050406030204" pitchFamily="18" charset="0"/>
            </a:endParaRPr>
          </a:p>
          <a:p>
            <a:pPr marL="594360" lvl="2" indent="0" algn="just">
              <a:buNone/>
            </a:pPr>
            <a:endParaRPr lang="en-US" sz="2600" dirty="0">
              <a:solidFill>
                <a:srgbClr val="202124"/>
              </a:solidFill>
              <a:latin typeface="Cambria" panose="02040503050406030204" pitchFamily="18" charset="0"/>
              <a:ea typeface="Cambria" panose="02040503050406030204" pitchFamily="18" charset="0"/>
              <a:cs typeface="Times New Roman" panose="02020603050405020304" pitchFamily="18" charset="0"/>
            </a:endParaRPr>
          </a:p>
          <a:p>
            <a:pPr algn="just">
              <a:buFont typeface="Wingdings" panose="05000000000000000000" pitchFamily="2" charset="2"/>
              <a:buChar char="v"/>
            </a:pPr>
            <a:r>
              <a:rPr lang="en-US" sz="2600" dirty="0">
                <a:solidFill>
                  <a:schemeClr val="tx2">
                    <a:lumMod val="40000"/>
                    <a:lumOff val="60000"/>
                  </a:schemeClr>
                </a:solidFill>
                <a:latin typeface="Cambria" panose="02040503050406030204" pitchFamily="18" charset="0"/>
                <a:ea typeface="Cambria" panose="02040503050406030204" pitchFamily="18" charset="0"/>
                <a:cs typeface="Times New Roman" panose="02020603050405020304" pitchFamily="18" charset="0"/>
              </a:rPr>
              <a:t> </a:t>
            </a:r>
            <a:r>
              <a:rPr lang="en-US" sz="2600" b="1" dirty="0">
                <a:solidFill>
                  <a:schemeClr val="tx2"/>
                </a:solidFill>
                <a:latin typeface="Cambria" panose="02040503050406030204" pitchFamily="18" charset="0"/>
                <a:ea typeface="Cambria" panose="02040503050406030204" pitchFamily="18" charset="0"/>
                <a:cs typeface="Times New Roman" panose="02020603050405020304" pitchFamily="18" charset="0"/>
              </a:rPr>
              <a:t>React</a:t>
            </a:r>
            <a:r>
              <a:rPr lang="en-US" sz="2600" dirty="0">
                <a:solidFill>
                  <a:schemeClr val="tx2">
                    <a:lumMod val="40000"/>
                    <a:lumOff val="60000"/>
                  </a:schemeClr>
                </a:solidFill>
                <a:latin typeface="Cambria" panose="02040503050406030204" pitchFamily="18" charset="0"/>
                <a:ea typeface="Cambria" panose="02040503050406030204" pitchFamily="18" charset="0"/>
                <a:cs typeface="Times New Roman" panose="02020603050405020304" pitchFamily="18" charset="0"/>
              </a:rPr>
              <a:t> </a:t>
            </a:r>
            <a:r>
              <a:rPr lang="en-US" sz="2600" b="1" dirty="0">
                <a:solidFill>
                  <a:schemeClr val="tx2">
                    <a:lumMod val="40000"/>
                    <a:lumOff val="60000"/>
                  </a:schemeClr>
                </a:solidFill>
                <a:latin typeface="Cambria" panose="02040503050406030204" pitchFamily="18" charset="0"/>
                <a:ea typeface="Cambria" panose="02040503050406030204" pitchFamily="18" charset="0"/>
                <a:cs typeface="Times New Roman" panose="02020603050405020304" pitchFamily="18" charset="0"/>
              </a:rPr>
              <a:t>:–</a:t>
            </a:r>
            <a:r>
              <a:rPr lang="en-US" sz="2600" dirty="0">
                <a:solidFill>
                  <a:schemeClr val="tx2">
                    <a:lumMod val="40000"/>
                    <a:lumOff val="60000"/>
                  </a:schemeClr>
                </a:solidFill>
                <a:latin typeface="Cambria" panose="02040503050406030204" pitchFamily="18" charset="0"/>
                <a:ea typeface="Cambria" panose="02040503050406030204" pitchFamily="18" charset="0"/>
                <a:cs typeface="Times New Roman" panose="02020603050405020304" pitchFamily="18" charset="0"/>
              </a:rPr>
              <a:t> </a:t>
            </a:r>
            <a:endParaRPr lang="en-US" sz="2600" dirty="0">
              <a:solidFill>
                <a:schemeClr val="tx2">
                  <a:lumMod val="40000"/>
                  <a:lumOff val="60000"/>
                </a:schemeClr>
              </a:solidFill>
              <a:latin typeface="Cambria" panose="02040503050406030204" pitchFamily="18" charset="0"/>
              <a:ea typeface="Cambria" panose="02040503050406030204" pitchFamily="18" charset="0"/>
              <a:cs typeface="Times New Roman" panose="02020603050405020304" pitchFamily="18" charset="0"/>
            </a:endParaRPr>
          </a:p>
          <a:p>
            <a:pPr marL="0" indent="0">
              <a:buNone/>
            </a:pPr>
            <a:r>
              <a:rPr lang="en-US" sz="2600" b="1" dirty="0">
                <a:solidFill>
                  <a:srgbClr val="202124"/>
                </a:solidFill>
                <a:latin typeface="Cambria" panose="02040503050406030204" pitchFamily="18" charset="0"/>
                <a:ea typeface="Cambria" panose="02040503050406030204" pitchFamily="18" charset="0"/>
                <a:cs typeface="Times New Roman" panose="02020603050405020304" pitchFamily="18" charset="0"/>
              </a:rPr>
              <a:t>	</a:t>
            </a:r>
            <a:r>
              <a:rPr lang="en-US" sz="2600" b="1" dirty="0">
                <a:latin typeface="Cambria" panose="02040503050406030204" pitchFamily="18" charset="0"/>
                <a:ea typeface="Cambria" panose="02040503050406030204" pitchFamily="18" charset="0"/>
                <a:cs typeface="Times New Roman" panose="02020603050405020304" pitchFamily="18" charset="0"/>
              </a:rPr>
              <a:t>React</a:t>
            </a:r>
            <a:r>
              <a:rPr lang="en-US" sz="2600" dirty="0">
                <a:latin typeface="Cambria" panose="02040503050406030204" pitchFamily="18" charset="0"/>
                <a:ea typeface="Cambria" panose="02040503050406030204" pitchFamily="18" charset="0"/>
                <a:cs typeface="Times New Roman" panose="02020603050405020304" pitchFamily="18" charset="0"/>
              </a:rPr>
              <a:t> allows developers to create large web applications that can   change data, without reloading the page. The main purpose of </a:t>
            </a:r>
            <a:r>
              <a:rPr lang="en-US" sz="2600" b="1" dirty="0">
                <a:latin typeface="Cambria" panose="02040503050406030204" pitchFamily="18" charset="0"/>
                <a:ea typeface="Cambria" panose="02040503050406030204" pitchFamily="18" charset="0"/>
                <a:cs typeface="Times New Roman" panose="02020603050405020304" pitchFamily="18" charset="0"/>
              </a:rPr>
              <a:t>React</a:t>
            </a:r>
            <a:r>
              <a:rPr lang="en-US" sz="2600" dirty="0">
                <a:latin typeface="Cambria" panose="02040503050406030204" pitchFamily="18" charset="0"/>
                <a:ea typeface="Cambria" panose="02040503050406030204" pitchFamily="18" charset="0"/>
                <a:cs typeface="Times New Roman" panose="02020603050405020304" pitchFamily="18" charset="0"/>
              </a:rPr>
              <a:t> is to be fast, scalable, and simple.</a:t>
            </a:r>
            <a:r>
              <a:rPr lang="en-US" sz="2600" dirty="0">
                <a:latin typeface="Cambria" panose="02040503050406030204" pitchFamily="18" charset="0"/>
                <a:ea typeface="Cambria" panose="02040503050406030204" pitchFamily="18" charset="0"/>
              </a:rPr>
              <a:t> </a:t>
            </a:r>
            <a:endParaRPr lang="en-US" sz="2600" dirty="0">
              <a:latin typeface="Cambria" panose="02040503050406030204" pitchFamily="18" charset="0"/>
              <a:ea typeface="Cambria" panose="02040503050406030204" pitchFamily="18" charset="0"/>
            </a:endParaRPr>
          </a:p>
          <a:p>
            <a:pPr>
              <a:buFont typeface="Wingdings" panose="05000000000000000000" pitchFamily="2" charset="2"/>
              <a:buChar char="v"/>
            </a:pPr>
            <a:r>
              <a:rPr lang="en-US" dirty="0">
                <a:solidFill>
                  <a:schemeClr val="tx2">
                    <a:lumMod val="40000"/>
                    <a:lumOff val="60000"/>
                  </a:schemeClr>
                </a:solidFill>
                <a:latin typeface="Cambria" panose="02040503050406030204" pitchFamily="18" charset="0"/>
                <a:ea typeface="Cambria" panose="02040503050406030204" pitchFamily="18" charset="0"/>
                <a:cs typeface="Times New Roman" panose="02020603050405020304" pitchFamily="18" charset="0"/>
              </a:rPr>
              <a:t> </a:t>
            </a:r>
            <a:r>
              <a:rPr lang="en-US" b="1" dirty="0">
                <a:solidFill>
                  <a:schemeClr val="tx2"/>
                </a:solidFill>
                <a:latin typeface="Cambria" panose="02040503050406030204" pitchFamily="18" charset="0"/>
                <a:ea typeface="Cambria" panose="02040503050406030204" pitchFamily="18" charset="0"/>
                <a:cs typeface="Times New Roman" panose="02020603050405020304" pitchFamily="18" charset="0"/>
              </a:rPr>
              <a:t>MySQL</a:t>
            </a:r>
            <a:r>
              <a:rPr lang="en-US" dirty="0">
                <a:solidFill>
                  <a:schemeClr val="tx2">
                    <a:lumMod val="40000"/>
                    <a:lumOff val="60000"/>
                  </a:schemeClr>
                </a:solidFill>
                <a:latin typeface="Cambria" panose="02040503050406030204" pitchFamily="18" charset="0"/>
                <a:ea typeface="Cambria" panose="02040503050406030204" pitchFamily="18" charset="0"/>
                <a:cs typeface="Times New Roman" panose="02020603050405020304" pitchFamily="18" charset="0"/>
              </a:rPr>
              <a:t> </a:t>
            </a:r>
            <a:r>
              <a:rPr lang="en-US" b="1" dirty="0">
                <a:solidFill>
                  <a:schemeClr val="tx2">
                    <a:lumMod val="40000"/>
                    <a:lumOff val="60000"/>
                  </a:schemeClr>
                </a:solidFill>
                <a:latin typeface="Cambria" panose="02040503050406030204" pitchFamily="18" charset="0"/>
                <a:ea typeface="Cambria" panose="02040503050406030204" pitchFamily="18" charset="0"/>
                <a:cs typeface="Times New Roman" panose="02020603050405020304" pitchFamily="18" charset="0"/>
              </a:rPr>
              <a:t>:–</a:t>
            </a:r>
            <a:r>
              <a:rPr lang="en-US" dirty="0">
                <a:solidFill>
                  <a:schemeClr val="tx2">
                    <a:lumMod val="40000"/>
                    <a:lumOff val="60000"/>
                  </a:schemeClr>
                </a:solidFill>
                <a:latin typeface="Cambria" panose="02040503050406030204" pitchFamily="18" charset="0"/>
                <a:ea typeface="Cambria" panose="02040503050406030204" pitchFamily="18" charset="0"/>
                <a:cs typeface="Times New Roman" panose="02020603050405020304" pitchFamily="18" charset="0"/>
              </a:rPr>
              <a:t> </a:t>
            </a:r>
            <a:endParaRPr lang="en-US" dirty="0">
              <a:solidFill>
                <a:schemeClr val="tx2">
                  <a:lumMod val="40000"/>
                  <a:lumOff val="60000"/>
                </a:schemeClr>
              </a:solidFill>
              <a:latin typeface="Cambria" panose="02040503050406030204" pitchFamily="18" charset="0"/>
              <a:ea typeface="Cambria" panose="02040503050406030204" pitchFamily="18" charset="0"/>
              <a:cs typeface="Times New Roman" panose="02020603050405020304" pitchFamily="18" charset="0"/>
            </a:endParaRPr>
          </a:p>
          <a:p>
            <a:pPr marL="0" indent="0">
              <a:buNone/>
            </a:pPr>
            <a:r>
              <a:rPr lang="en-US" dirty="0">
                <a:solidFill>
                  <a:schemeClr val="tx2">
                    <a:lumMod val="40000"/>
                    <a:lumOff val="60000"/>
                  </a:schemeClr>
                </a:solidFill>
                <a:latin typeface="Cambria" panose="02040503050406030204" pitchFamily="18" charset="0"/>
                <a:ea typeface="Cambria" panose="02040503050406030204" pitchFamily="18" charset="0"/>
                <a:cs typeface="Times New Roman" panose="02020603050405020304" pitchFamily="18" charset="0"/>
              </a:rPr>
              <a:t>                  </a:t>
            </a:r>
            <a:r>
              <a:rPr lang="en-US" sz="2600" b="1" dirty="0">
                <a:solidFill>
                  <a:schemeClr val="tx1">
                    <a:lumMod val="95000"/>
                    <a:lumOff val="5000"/>
                  </a:schemeClr>
                </a:solidFill>
                <a:latin typeface="Cambria" panose="02040503050406030204" pitchFamily="18" charset="0"/>
                <a:ea typeface="Cambria" panose="02040503050406030204" pitchFamily="18" charset="0"/>
                <a:cs typeface="Times New Roman" panose="02020603050405020304" pitchFamily="18" charset="0"/>
              </a:rPr>
              <a:t>MySQL</a:t>
            </a:r>
            <a:r>
              <a:rPr lang="en-US" sz="2600" dirty="0">
                <a:solidFill>
                  <a:schemeClr val="tx1">
                    <a:lumMod val="95000"/>
                    <a:lumOff val="5000"/>
                  </a:schemeClr>
                </a:solidFill>
                <a:latin typeface="Cambria" panose="02040503050406030204" pitchFamily="18" charset="0"/>
                <a:ea typeface="Cambria" panose="02040503050406030204" pitchFamily="18" charset="0"/>
                <a:cs typeface="Times New Roman" panose="02020603050405020304" pitchFamily="18" charset="0"/>
              </a:rPr>
              <a:t>  database has been used as database for the project.</a:t>
            </a:r>
            <a:endParaRPr lang="en-US" sz="2600" dirty="0">
              <a:solidFill>
                <a:schemeClr val="tx1">
                  <a:lumMod val="95000"/>
                  <a:lumOff val="5000"/>
                </a:schemeClr>
              </a:solidFill>
              <a:latin typeface="Cambria" panose="02040503050406030204" pitchFamily="18" charset="0"/>
              <a:ea typeface="Cambria" panose="02040503050406030204" pitchFamily="18" charset="0"/>
              <a:cs typeface="Times New Roman" panose="02020603050405020304" pitchFamily="18" charset="0"/>
            </a:endParaRPr>
          </a:p>
          <a:p>
            <a:endParaRPr lang="en-US" dirty="0"/>
          </a:p>
        </p:txBody>
      </p:sp>
      <p:sp>
        <p:nvSpPr>
          <p:cNvPr id="4" name="Footer Placeholder 3"/>
          <p:cNvSpPr>
            <a:spLocks noGrp="1"/>
          </p:cNvSpPr>
          <p:nvPr>
            <p:ph type="ftr" sz="quarter" idx="11"/>
          </p:nvPr>
        </p:nvSpPr>
        <p:spPr/>
        <p:txBody>
          <a:bodyPr/>
          <a:lstStyle/>
          <a:p>
            <a:r>
              <a:rPr lang="en-US" dirty="0"/>
              <a:t>©BloodForLives</a:t>
            </a:r>
            <a:endParaRPr lang="en-US" dirty="0"/>
          </a:p>
        </p:txBody>
      </p:sp>
      <p:sp>
        <p:nvSpPr>
          <p:cNvPr id="5" name="Slide Number Placeholder 4"/>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solidFill>
                  <a:schemeClr val="tx1">
                    <a:lumMod val="50000"/>
                    <a:lumOff val="50000"/>
                  </a:schemeClr>
                </a:solidFill>
                <a:effectLst>
                  <a:outerShdw blurRad="38100" dist="38100" dir="2700000" algn="tl">
                    <a:srgbClr val="000000">
                      <a:alpha val="43137"/>
                    </a:srgbClr>
                  </a:outerShdw>
                </a:effectLst>
                <a:latin typeface="Arial Black" panose="020B0A04020102020204" pitchFamily="34" charset="0"/>
                <a:ea typeface="Cambria" panose="02040503050406030204" pitchFamily="18" charset="0"/>
              </a:rPr>
              <a:t>User Classes</a:t>
            </a:r>
            <a:endParaRPr lang="en-US" sz="3600" dirty="0"/>
          </a:p>
        </p:txBody>
      </p:sp>
      <p:sp>
        <p:nvSpPr>
          <p:cNvPr id="3" name="Content Placeholder 2"/>
          <p:cNvSpPr>
            <a:spLocks noGrp="1"/>
          </p:cNvSpPr>
          <p:nvPr>
            <p:ph sz="half" idx="1"/>
          </p:nvPr>
        </p:nvSpPr>
        <p:spPr>
          <a:xfrm>
            <a:off x="228600" y="1600200"/>
            <a:ext cx="2895600" cy="4525963"/>
          </a:xfrm>
        </p:spPr>
        <p:txBody>
          <a:bodyPr>
            <a:normAutofit/>
          </a:bodyPr>
          <a:lstStyle/>
          <a:p>
            <a:endParaRPr lang="en-US" dirty="0"/>
          </a:p>
          <a:p>
            <a:endParaRPr lang="en-US" dirty="0"/>
          </a:p>
          <a:p>
            <a:endParaRPr lang="en-US" dirty="0"/>
          </a:p>
          <a:p>
            <a:endParaRPr lang="en-US" dirty="0"/>
          </a:p>
          <a:p>
            <a:endParaRPr lang="en-US" dirty="0"/>
          </a:p>
          <a:p>
            <a:pPr marL="0" indent="0" algn="ctr">
              <a:spcBef>
                <a:spcPts val="0"/>
              </a:spcBef>
              <a:buNone/>
            </a:pPr>
            <a:r>
              <a:rPr lang="en-US" sz="2000" dirty="0">
                <a:latin typeface="Cambria" panose="02040503050406030204" pitchFamily="18" charset="0"/>
                <a:ea typeface="Cambria" panose="02040503050406030204" pitchFamily="18" charset="0"/>
              </a:rPr>
              <a:t>In this module admin can add users in system also admin can manage all blood stocks and donation history.</a:t>
            </a:r>
            <a:endParaRPr lang="ko-KR" altLang="en-US" sz="2000" b="1" dirty="0">
              <a:latin typeface="Cambria" panose="02040503050406030204" pitchFamily="18" charset="0"/>
              <a:cs typeface="Arial" panose="020B0604020202020204" pitchFamily="34" charset="0"/>
            </a:endParaRPr>
          </a:p>
          <a:p>
            <a:endParaRPr lang="en-US" dirty="0"/>
          </a:p>
        </p:txBody>
      </p:sp>
      <p:sp>
        <p:nvSpPr>
          <p:cNvPr id="4" name="Content Placeholder 3"/>
          <p:cNvSpPr>
            <a:spLocks noGrp="1"/>
          </p:cNvSpPr>
          <p:nvPr>
            <p:ph sz="half" idx="2"/>
          </p:nvPr>
        </p:nvSpPr>
        <p:spPr>
          <a:xfrm>
            <a:off x="3048000" y="1752600"/>
            <a:ext cx="3124200" cy="4373563"/>
          </a:xfrm>
        </p:spPr>
        <p:txBody>
          <a:bodyPr>
            <a:normAutofit/>
          </a:bodyPr>
          <a:lstStyle/>
          <a:p>
            <a:endParaRPr lang="en-US" dirty="0"/>
          </a:p>
          <a:p>
            <a:endParaRPr lang="en-US" dirty="0"/>
          </a:p>
          <a:p>
            <a:endParaRPr lang="en-US" dirty="0"/>
          </a:p>
          <a:p>
            <a:endParaRPr lang="en-US" dirty="0"/>
          </a:p>
          <a:p>
            <a:pPr algn="ctr">
              <a:buNone/>
            </a:pPr>
            <a:endParaRPr lang="en-US" sz="1900" dirty="0">
              <a:latin typeface="Cambria" panose="02040503050406030204" pitchFamily="18" charset="0"/>
              <a:ea typeface="Cambria" panose="02040503050406030204" pitchFamily="18" charset="0"/>
            </a:endParaRPr>
          </a:p>
          <a:p>
            <a:pPr algn="ctr">
              <a:buNone/>
            </a:pPr>
            <a:r>
              <a:rPr lang="en-US" sz="2000" dirty="0">
                <a:latin typeface="Cambria" panose="02040503050406030204" pitchFamily="18" charset="0"/>
                <a:ea typeface="Cambria" panose="02040503050406030204" pitchFamily="18" charset="0"/>
              </a:rPr>
              <a:t>In this module user can see profile .user can take appointment for blood consumption. User can view donation history .</a:t>
            </a:r>
            <a:endParaRPr lang="en-US" sz="2000" dirty="0">
              <a:latin typeface="Cambria" panose="02040503050406030204" pitchFamily="18" charset="0"/>
              <a:ea typeface="Cambria" panose="02040503050406030204" pitchFamily="18" charset="0"/>
            </a:endParaRPr>
          </a:p>
          <a:p>
            <a:endParaRPr lang="en-US" dirty="0"/>
          </a:p>
          <a:p>
            <a:endParaRPr lang="en-US" dirty="0"/>
          </a:p>
        </p:txBody>
      </p:sp>
      <p:sp>
        <p:nvSpPr>
          <p:cNvPr id="5" name="Footer Placeholder 4"/>
          <p:cNvSpPr>
            <a:spLocks noGrp="1"/>
          </p:cNvSpPr>
          <p:nvPr>
            <p:ph type="ftr" sz="quarter" idx="11"/>
          </p:nvPr>
        </p:nvSpPr>
        <p:spPr/>
        <p:txBody>
          <a:bodyPr/>
          <a:lstStyle/>
          <a:p>
            <a:r>
              <a:rPr lang="en-US" dirty="0"/>
              <a:t>©BloodForLives</a:t>
            </a:r>
            <a:endParaRPr lang="en-US" dirty="0"/>
          </a:p>
        </p:txBody>
      </p:sp>
      <p:sp>
        <p:nvSpPr>
          <p:cNvPr id="6" name="Slide Number Placeholder 5"/>
          <p:cNvSpPr>
            <a:spLocks noGrp="1"/>
          </p:cNvSpPr>
          <p:nvPr>
            <p:ph type="sldNum" sz="quarter" idx="12"/>
          </p:nvPr>
        </p:nvSpPr>
        <p:spPr/>
        <p:txBody>
          <a:bodyPr/>
          <a:lstStyle/>
          <a:p>
            <a:fld id="{FEF335F4-0CCA-4FF1-9257-9E89A42A812A}" type="slidenum">
              <a:rPr lang="en-US" smtClean="0"/>
            </a:fld>
            <a:endParaRPr lang="en-US"/>
          </a:p>
        </p:txBody>
      </p:sp>
      <p:cxnSp>
        <p:nvCxnSpPr>
          <p:cNvPr id="7" name="Straight Connector 6"/>
          <p:cNvCxnSpPr/>
          <p:nvPr/>
        </p:nvCxnSpPr>
        <p:spPr>
          <a:xfrm rot="16200000" flipH="1">
            <a:off x="871937" y="3462737"/>
            <a:ext cx="1278966" cy="25159"/>
          </a:xfrm>
          <a:prstGeom prst="line">
            <a:avLst/>
          </a:prstGeom>
          <a:ln w="25400">
            <a:solidFill>
              <a:schemeClr val="accent6"/>
            </a:solidFill>
            <a:tailEnd type="oval"/>
          </a:ln>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792622" y="3032865"/>
            <a:ext cx="1721276" cy="307701"/>
          </a:xfrm>
          <a:prstGeom prst="rect">
            <a:avLst/>
          </a:prstGeom>
          <a:solidFill>
            <a:schemeClr val="bg1"/>
          </a:solid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a:solidFill>
                  <a:schemeClr val="tx1"/>
                </a:solidFill>
                <a:latin typeface="Cambria" panose="02040503050406030204" pitchFamily="18" charset="0"/>
                <a:ea typeface="Cambria" panose="02040503050406030204" pitchFamily="18" charset="0"/>
              </a:rPr>
              <a:t>Administrator</a:t>
            </a:r>
            <a:endParaRPr lang="ko-KR" altLang="en-US" b="1" dirty="0">
              <a:solidFill>
                <a:schemeClr val="tx1"/>
              </a:solidFill>
              <a:latin typeface="Cambria" panose="02040503050406030204" pitchFamily="18" charset="0"/>
            </a:endParaRPr>
          </a:p>
        </p:txBody>
      </p:sp>
      <p:pic>
        <p:nvPicPr>
          <p:cNvPr id="9" name="Picture 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066800" y="1905000"/>
            <a:ext cx="885640" cy="885640"/>
          </a:xfrm>
          <a:prstGeom prst="rect">
            <a:avLst/>
          </a:prstGeom>
        </p:spPr>
      </p:pic>
      <p:pic>
        <p:nvPicPr>
          <p:cNvPr id="17" name="Picture 2" descr="C:\Users\User\Desktop\check-user-logo-icon-design-vector-22953776.jpg"/>
          <p:cNvPicPr>
            <a:picLocks noChangeAspect="1" noChangeArrowheads="1"/>
          </p:cNvPicPr>
          <p:nvPr/>
        </p:nvPicPr>
        <p:blipFill>
          <a:blip r:embed="rId2"/>
          <a:srcRect/>
          <a:stretch>
            <a:fillRect/>
          </a:stretch>
        </p:blipFill>
        <p:spPr bwMode="auto">
          <a:xfrm>
            <a:off x="3733800" y="1447800"/>
            <a:ext cx="1679575" cy="1689100"/>
          </a:xfrm>
          <a:prstGeom prst="rect">
            <a:avLst/>
          </a:prstGeom>
          <a:noFill/>
        </p:spPr>
      </p:pic>
      <p:cxnSp>
        <p:nvCxnSpPr>
          <p:cNvPr id="18" name="Straight Connector 17"/>
          <p:cNvCxnSpPr/>
          <p:nvPr/>
        </p:nvCxnSpPr>
        <p:spPr>
          <a:xfrm rot="16200000" flipH="1">
            <a:off x="3733801" y="3429000"/>
            <a:ext cx="1524001" cy="2"/>
          </a:xfrm>
          <a:prstGeom prst="line">
            <a:avLst/>
          </a:prstGeom>
          <a:ln w="25400">
            <a:solidFill>
              <a:schemeClr val="accent6"/>
            </a:solidFill>
            <a:tailEnd type="oval"/>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3657600" y="2971800"/>
            <a:ext cx="1721276" cy="307701"/>
          </a:xfrm>
          <a:prstGeom prst="rect">
            <a:avLst/>
          </a:prstGeom>
          <a:solidFill>
            <a:schemeClr val="bg1"/>
          </a:solid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a:solidFill>
                  <a:schemeClr val="tx1"/>
                </a:solidFill>
                <a:latin typeface="Cambria" panose="02040503050406030204" pitchFamily="18" charset="0"/>
                <a:ea typeface="Cambria" panose="02040503050406030204" pitchFamily="18" charset="0"/>
              </a:rPr>
              <a:t>User</a:t>
            </a:r>
            <a:endParaRPr lang="ko-KR" altLang="en-US" b="1" dirty="0">
              <a:solidFill>
                <a:schemeClr val="tx1"/>
              </a:solidFill>
              <a:latin typeface="Cambria" panose="020405030504060302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blinds(horizontal)">
                                      <p:cBhvr>
                                        <p:cTn id="15" dur="500"/>
                                        <p:tgtEl>
                                          <p:spTgt spid="18"/>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blinds(horizontal)">
                                      <p:cBhvr>
                                        <p:cTn id="1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a:solidFill>
                  <a:schemeClr val="tx1">
                    <a:lumMod val="50000"/>
                    <a:lumOff val="50000"/>
                  </a:schemeClr>
                </a:solidFill>
                <a:effectLst>
                  <a:outerShdw blurRad="50800" dist="38100" dir="2700000" algn="tl" rotWithShape="0">
                    <a:prstClr val="black">
                      <a:alpha val="40000"/>
                    </a:prstClr>
                  </a:outerShdw>
                </a:effectLst>
                <a:latin typeface="Cambria" panose="02040503050406030204" pitchFamily="18" charset="0"/>
                <a:ea typeface="Cambria" panose="02040503050406030204" pitchFamily="18" charset="0"/>
              </a:rPr>
              <a:t>Product Functions</a:t>
            </a:r>
            <a:endParaRPr lang="en-US" sz="3600" dirty="0">
              <a:solidFill>
                <a:schemeClr val="tx1">
                  <a:lumMod val="50000"/>
                  <a:lumOff val="50000"/>
                </a:schemeClr>
              </a:solidFill>
              <a:latin typeface="Arial Black" panose="020B0A04020102020204" pitchFamily="34" charset="0"/>
            </a:endParaRPr>
          </a:p>
        </p:txBody>
      </p:sp>
      <p:sp>
        <p:nvSpPr>
          <p:cNvPr id="3" name="Content Placeholder 2"/>
          <p:cNvSpPr>
            <a:spLocks noGrp="1"/>
          </p:cNvSpPr>
          <p:nvPr>
            <p:ph idx="1"/>
          </p:nvPr>
        </p:nvSpPr>
        <p:spPr>
          <a:xfrm>
            <a:off x="457200" y="1600200"/>
            <a:ext cx="7924800" cy="4525963"/>
          </a:xfrm>
        </p:spPr>
        <p:txBody>
          <a:bodyPr>
            <a:normAutofit/>
          </a:bodyPr>
          <a:lstStyle/>
          <a:p>
            <a:r>
              <a:rPr lang="en-US" sz="2000" dirty="0">
                <a:latin typeface="Cambria" panose="02040503050406030204" pitchFamily="18" charset="0"/>
                <a:ea typeface="Cambria" panose="02040503050406030204" pitchFamily="18" charset="0"/>
              </a:rPr>
              <a:t>Recording information about the blood donation history.</a:t>
            </a:r>
            <a:endParaRPr lang="en-US" sz="2000" dirty="0">
              <a:latin typeface="Cambria" panose="02040503050406030204" pitchFamily="18" charset="0"/>
              <a:ea typeface="Cambria" panose="02040503050406030204" pitchFamily="18" charset="0"/>
            </a:endParaRPr>
          </a:p>
          <a:p>
            <a:r>
              <a:rPr lang="en-US" sz="2000" dirty="0">
                <a:latin typeface="Cambria" panose="02040503050406030204" pitchFamily="18" charset="0"/>
                <a:ea typeface="Cambria" panose="02040503050406030204" pitchFamily="18" charset="0"/>
              </a:rPr>
              <a:t>Managing user information.</a:t>
            </a:r>
            <a:endParaRPr lang="en-US" sz="2000" dirty="0">
              <a:latin typeface="Cambria" panose="02040503050406030204" pitchFamily="18" charset="0"/>
              <a:ea typeface="Cambria" panose="02040503050406030204" pitchFamily="18" charset="0"/>
            </a:endParaRPr>
          </a:p>
          <a:p>
            <a:r>
              <a:rPr lang="en-US" sz="2000" dirty="0">
                <a:latin typeface="Cambria" panose="02040503050406030204" pitchFamily="18" charset="0"/>
                <a:ea typeface="Cambria" panose="02040503050406030204" pitchFamily="18" charset="0"/>
              </a:rPr>
              <a:t>Managing Events  related to blood bank .</a:t>
            </a:r>
            <a:endParaRPr lang="en-US" sz="2000" dirty="0">
              <a:latin typeface="Cambria" panose="02040503050406030204" pitchFamily="18" charset="0"/>
              <a:ea typeface="Cambria" panose="02040503050406030204" pitchFamily="18" charset="0"/>
            </a:endParaRPr>
          </a:p>
          <a:p>
            <a:r>
              <a:rPr lang="en-US" sz="2000" dirty="0">
                <a:latin typeface="Cambria" panose="02040503050406030204" pitchFamily="18" charset="0"/>
                <a:ea typeface="Cambria" panose="02040503050406030204" pitchFamily="18" charset="0"/>
              </a:rPr>
              <a:t>Managing appointments for the blood consumptions by user.</a:t>
            </a:r>
            <a:endParaRPr lang="en-US" sz="2000" dirty="0">
              <a:latin typeface="Cambria" panose="02040503050406030204" pitchFamily="18" charset="0"/>
              <a:ea typeface="Cambria" panose="02040503050406030204" pitchFamily="18" charset="0"/>
            </a:endParaRPr>
          </a:p>
          <a:p>
            <a:r>
              <a:rPr lang="en-US" sz="2000" dirty="0">
                <a:latin typeface="Cambria" panose="02040503050406030204" pitchFamily="18" charset="0"/>
                <a:ea typeface="Cambria" panose="02040503050406030204" pitchFamily="18" charset="0"/>
              </a:rPr>
              <a:t>Recording information about the blood consumption history</a:t>
            </a:r>
            <a:endParaRPr lang="en-US" sz="2000" dirty="0">
              <a:latin typeface="Cambria" panose="02040503050406030204" pitchFamily="18" charset="0"/>
              <a:ea typeface="Cambria" panose="02040503050406030204" pitchFamily="18" charset="0"/>
            </a:endParaRPr>
          </a:p>
          <a:p>
            <a:r>
              <a:rPr lang="en-US" sz="2000" dirty="0">
                <a:latin typeface="Cambria" panose="02040503050406030204" pitchFamily="18" charset="0"/>
                <a:ea typeface="Cambria" panose="02040503050406030204" pitchFamily="18" charset="0"/>
              </a:rPr>
              <a:t>Managing address details of a user.</a:t>
            </a:r>
            <a:endParaRPr lang="en-US" sz="2000" dirty="0">
              <a:latin typeface="Cambria" panose="02040503050406030204" pitchFamily="18" charset="0"/>
              <a:ea typeface="Cambria" panose="02040503050406030204" pitchFamily="18" charset="0"/>
            </a:endParaRPr>
          </a:p>
          <a:p>
            <a:r>
              <a:rPr lang="en-US" sz="2000" dirty="0">
                <a:latin typeface="Cambria" panose="02040503050406030204" pitchFamily="18" charset="0"/>
                <a:ea typeface="Cambria" panose="02040503050406030204" pitchFamily="18" charset="0"/>
              </a:rPr>
              <a:t>Managing blood stocks availability in blood bank.</a:t>
            </a:r>
            <a:endParaRPr lang="en-US" sz="2000" dirty="0">
              <a:latin typeface="Cambria" panose="02040503050406030204" pitchFamily="18" charset="0"/>
              <a:ea typeface="Cambria" panose="02040503050406030204" pitchFamily="18" charset="0"/>
            </a:endParaRPr>
          </a:p>
          <a:p>
            <a:endParaRPr lang="en-US" sz="2000" dirty="0">
              <a:latin typeface="Cambria" panose="02040503050406030204" pitchFamily="18" charset="0"/>
              <a:ea typeface="Cambria" panose="02040503050406030204" pitchFamily="18" charset="0"/>
            </a:endParaRPr>
          </a:p>
        </p:txBody>
      </p:sp>
      <p:sp>
        <p:nvSpPr>
          <p:cNvPr id="4" name="Footer Placeholder 3"/>
          <p:cNvSpPr>
            <a:spLocks noGrp="1"/>
          </p:cNvSpPr>
          <p:nvPr>
            <p:ph type="ftr" sz="quarter" idx="11"/>
          </p:nvPr>
        </p:nvSpPr>
        <p:spPr>
          <a:xfrm>
            <a:off x="7239000" y="5719265"/>
            <a:ext cx="2895600" cy="365125"/>
          </a:xfrm>
        </p:spPr>
        <p:txBody>
          <a:bodyPr/>
          <a:lstStyle/>
          <a:p>
            <a:r>
              <a:rPr lang="en-US" dirty="0"/>
              <a:t>©BloodForLives</a:t>
            </a:r>
            <a:endParaRPr lang="en-US" dirty="0"/>
          </a:p>
        </p:txBody>
      </p:sp>
      <p:sp>
        <p:nvSpPr>
          <p:cNvPr id="5" name="Slide Number Placeholder 4"/>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a:solidFill>
                  <a:schemeClr val="tx1">
                    <a:lumMod val="50000"/>
                    <a:lumOff val="50000"/>
                  </a:schemeClr>
                </a:solidFill>
                <a:effectLst>
                  <a:outerShdw blurRad="50800" dist="38100" dir="2700000" algn="tl" rotWithShape="0">
                    <a:prstClr val="black">
                      <a:alpha val="40000"/>
                    </a:prstClr>
                  </a:outerShdw>
                </a:effectLst>
                <a:latin typeface="Cambria" panose="02040503050406030204" pitchFamily="18" charset="0"/>
                <a:ea typeface="Cambria" panose="02040503050406030204" pitchFamily="18" charset="0"/>
              </a:rPr>
              <a:t>Admin module</a:t>
            </a:r>
            <a:endParaRPr lang="en-US" sz="3600" dirty="0"/>
          </a:p>
        </p:txBody>
      </p:sp>
      <p:sp>
        <p:nvSpPr>
          <p:cNvPr id="3" name="Content Placeholder 2"/>
          <p:cNvSpPr>
            <a:spLocks noGrp="1"/>
          </p:cNvSpPr>
          <p:nvPr>
            <p:ph idx="1"/>
          </p:nvPr>
        </p:nvSpPr>
        <p:spPr>
          <a:xfrm>
            <a:off x="457200" y="1600200"/>
            <a:ext cx="8305800" cy="4525963"/>
          </a:xfrm>
        </p:spPr>
        <p:txBody>
          <a:bodyPr>
            <a:normAutofit/>
          </a:bodyPr>
          <a:lstStyle/>
          <a:p>
            <a:r>
              <a:rPr lang="en-US" sz="2000" dirty="0">
                <a:latin typeface="Calibri" panose="020F0502020204030204" pitchFamily="34" charset="0"/>
                <a:cs typeface="Calibri" panose="020F0502020204030204" pitchFamily="34" charset="0"/>
              </a:rPr>
              <a:t>Admin can manage blood stocks by adding or removing the blood units available on the system.</a:t>
            </a:r>
            <a:endParaRPr lang="en-US" sz="2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Admin can approve or reject the appointments generated by the user for blood need.</a:t>
            </a:r>
            <a:endParaRPr lang="en-US" sz="2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Admin can manage the event by adding a new event or removing the existing one.</a:t>
            </a:r>
            <a:endParaRPr lang="en-US" sz="2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Can see the existing user and their Id verification status.</a:t>
            </a:r>
            <a:endParaRPr lang="en-US" sz="2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Also can approve the ID verification requests or reject them.</a:t>
            </a:r>
            <a:endParaRPr lang="en-US" sz="2000" dirty="0">
              <a:latin typeface="Calibri" panose="020F0502020204030204" pitchFamily="34" charset="0"/>
              <a:cs typeface="Calibri" panose="020F0502020204030204" pitchFamily="34" charset="0"/>
            </a:endParaRPr>
          </a:p>
        </p:txBody>
      </p:sp>
      <p:sp>
        <p:nvSpPr>
          <p:cNvPr id="4" name="Footer Placeholder 3"/>
          <p:cNvSpPr>
            <a:spLocks noGrp="1"/>
          </p:cNvSpPr>
          <p:nvPr>
            <p:ph type="ftr" sz="quarter" idx="11"/>
          </p:nvPr>
        </p:nvSpPr>
        <p:spPr/>
        <p:txBody>
          <a:bodyPr/>
          <a:lstStyle/>
          <a:p>
            <a:r>
              <a:rPr lang="en-US" dirty="0"/>
              <a:t>©BloodForLives</a:t>
            </a:r>
            <a:endParaRPr lang="en-US" dirty="0"/>
          </a:p>
        </p:txBody>
      </p:sp>
      <p:sp>
        <p:nvSpPr>
          <p:cNvPr id="5" name="Slide Number Placeholder 4"/>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tx1">
                    <a:lumMod val="50000"/>
                    <a:lumOff val="50000"/>
                  </a:schemeClr>
                </a:solidFill>
                <a:effectLst>
                  <a:outerShdw blurRad="50800" dist="38100" dir="2700000" algn="tl" rotWithShape="0">
                    <a:prstClr val="black">
                      <a:alpha val="40000"/>
                    </a:prstClr>
                  </a:outerShdw>
                </a:effectLst>
                <a:latin typeface="Cambria" panose="02040503050406030204" pitchFamily="18" charset="0"/>
                <a:ea typeface="Cambria" panose="02040503050406030204" pitchFamily="18" charset="0"/>
              </a:rPr>
              <a:t>User module</a:t>
            </a:r>
            <a:endParaRPr lang="en-US" dirty="0"/>
          </a:p>
        </p:txBody>
      </p:sp>
      <p:sp>
        <p:nvSpPr>
          <p:cNvPr id="3" name="Content Placeholder 2"/>
          <p:cNvSpPr>
            <a:spLocks noGrp="1"/>
          </p:cNvSpPr>
          <p:nvPr>
            <p:ph idx="1"/>
          </p:nvPr>
        </p:nvSpPr>
        <p:spPr>
          <a:xfrm>
            <a:off x="457200" y="1600200"/>
            <a:ext cx="8229600" cy="4525963"/>
          </a:xfrm>
        </p:spPr>
        <p:txBody>
          <a:bodyPr>
            <a:normAutofit/>
          </a:bodyPr>
          <a:lstStyle/>
          <a:p>
            <a:r>
              <a:rPr lang="en-US" sz="2600" dirty="0">
                <a:latin typeface="Calibri" panose="020F0502020204030204" pitchFamily="34" charset="0"/>
                <a:cs typeface="Calibri" panose="020F0502020204030204" pitchFamily="34" charset="0"/>
              </a:rPr>
              <a:t>User can donate and consume blood.</a:t>
            </a:r>
            <a:endParaRPr lang="en-US" sz="2600" dirty="0">
              <a:latin typeface="Calibri" panose="020F0502020204030204" pitchFamily="34" charset="0"/>
              <a:cs typeface="Calibri" panose="020F0502020204030204" pitchFamily="34" charset="0"/>
            </a:endParaRPr>
          </a:p>
          <a:p>
            <a:r>
              <a:rPr lang="en-US" sz="2600" dirty="0">
                <a:latin typeface="Calibri" panose="020F0502020204030204" pitchFamily="34" charset="0"/>
                <a:cs typeface="Calibri" panose="020F0502020204030204" pitchFamily="34" charset="0"/>
              </a:rPr>
              <a:t>User can see the available blood stocks in the blood bank.</a:t>
            </a:r>
            <a:endParaRPr lang="en-US" sz="2600" dirty="0">
              <a:latin typeface="Calibri" panose="020F0502020204030204" pitchFamily="34" charset="0"/>
              <a:cs typeface="Calibri" panose="020F0502020204030204" pitchFamily="34" charset="0"/>
            </a:endParaRPr>
          </a:p>
          <a:p>
            <a:r>
              <a:rPr lang="en-US" sz="2600" dirty="0">
                <a:latin typeface="Calibri" panose="020F0502020204030204" pitchFamily="34" charset="0"/>
                <a:cs typeface="Calibri" panose="020F0502020204030204" pitchFamily="34" charset="0"/>
              </a:rPr>
              <a:t>Can take appointments for the blood consumption.</a:t>
            </a:r>
            <a:endParaRPr lang="en-US" sz="2600" dirty="0">
              <a:latin typeface="Calibri" panose="020F0502020204030204" pitchFamily="34" charset="0"/>
              <a:cs typeface="Calibri" panose="020F0502020204030204" pitchFamily="34" charset="0"/>
            </a:endParaRPr>
          </a:p>
          <a:p>
            <a:r>
              <a:rPr lang="en-US" sz="2600" dirty="0">
                <a:latin typeface="Calibri" panose="020F0502020204030204" pitchFamily="34" charset="0"/>
                <a:cs typeface="Calibri" panose="020F0502020204030204" pitchFamily="34" charset="0"/>
              </a:rPr>
              <a:t>User can see the upcoming events and its description.</a:t>
            </a:r>
            <a:endParaRPr lang="en-US" sz="2600" dirty="0">
              <a:latin typeface="Calibri" panose="020F0502020204030204" pitchFamily="34" charset="0"/>
              <a:cs typeface="Calibri" panose="020F0502020204030204" pitchFamily="34" charset="0"/>
            </a:endParaRPr>
          </a:p>
          <a:p>
            <a:r>
              <a:rPr lang="en-US" sz="2600" dirty="0">
                <a:latin typeface="Calibri" panose="020F0502020204030204" pitchFamily="34" charset="0"/>
                <a:cs typeface="Calibri" panose="020F0502020204030204" pitchFamily="34" charset="0"/>
              </a:rPr>
              <a:t>User can modify their information as per requirement.</a:t>
            </a:r>
            <a:endParaRPr lang="en-US" sz="2600" dirty="0">
              <a:latin typeface="Calibri" panose="020F0502020204030204" pitchFamily="34" charset="0"/>
              <a:cs typeface="Calibri" panose="020F0502020204030204" pitchFamily="34" charset="0"/>
            </a:endParaRPr>
          </a:p>
        </p:txBody>
      </p:sp>
      <p:sp>
        <p:nvSpPr>
          <p:cNvPr id="4" name="Footer Placeholder 3"/>
          <p:cNvSpPr>
            <a:spLocks noGrp="1"/>
          </p:cNvSpPr>
          <p:nvPr>
            <p:ph type="ftr" sz="quarter" idx="11"/>
          </p:nvPr>
        </p:nvSpPr>
        <p:spPr/>
        <p:txBody>
          <a:bodyPr/>
          <a:lstStyle/>
          <a:p>
            <a:r>
              <a:rPr lang="en-US" dirty="0"/>
              <a:t>©BloodForLives</a:t>
            </a:r>
            <a:endParaRPr lang="en-US" dirty="0"/>
          </a:p>
        </p:txBody>
      </p:sp>
      <p:sp>
        <p:nvSpPr>
          <p:cNvPr id="5" name="Slide Number Placeholder 4"/>
          <p:cNvSpPr>
            <a:spLocks noGrp="1"/>
          </p:cNvSpPr>
          <p:nvPr>
            <p:ph type="sldNum" sz="quarter" idx="12"/>
          </p:nvPr>
        </p:nvSpPr>
        <p:spPr/>
        <p:txBody>
          <a:bodyPr/>
          <a:lstStyle/>
          <a:p>
            <a:fld id="{FEF335F4-0CCA-4FF1-9257-9E89A42A812A}" type="slidenum">
              <a:rPr lang="en-US" smtClean="0"/>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4011" y="5867400"/>
            <a:ext cx="3657600" cy="228600"/>
          </a:xfrm>
        </p:spPr>
        <p:txBody>
          <a:bodyPr/>
          <a:lstStyle/>
          <a:p>
            <a:r>
              <a:rPr lang="en-US" dirty="0"/>
              <a:t>©BloodForLives</a:t>
            </a:r>
            <a:endParaRPr lang="en-US" dirty="0"/>
          </a:p>
        </p:txBody>
      </p:sp>
      <p:sp>
        <p:nvSpPr>
          <p:cNvPr id="5" name="Slide Number Placeholder 4"/>
          <p:cNvSpPr>
            <a:spLocks noGrp="1"/>
          </p:cNvSpPr>
          <p:nvPr>
            <p:ph type="sldNum" sz="quarter" idx="12"/>
          </p:nvPr>
        </p:nvSpPr>
        <p:spPr/>
        <p:txBody>
          <a:bodyPr/>
          <a:lstStyle/>
          <a:p>
            <a:fld id="{FEF335F4-0CCA-4FF1-9257-9E89A42A812A}" type="slidenum">
              <a:rPr lang="en-US" smtClean="0"/>
            </a:fld>
            <a:endParaRPr lang="en-US"/>
          </a:p>
        </p:txBody>
      </p:sp>
      <p:pic>
        <p:nvPicPr>
          <p:cNvPr id="3" name="Picture 2"/>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1028700" y="914400"/>
            <a:ext cx="6172200" cy="5943600"/>
          </a:xfrm>
          <a:prstGeom prst="rect">
            <a:avLst/>
          </a:prstGeom>
          <a:noFill/>
          <a:ln>
            <a:noFill/>
          </a:ln>
        </p:spPr>
      </p:pic>
    </p:spTree>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CDCE0"/>
      </a:lt2>
      <a:accent1>
        <a:srgbClr val="415588"/>
      </a:accent1>
      <a:accent2>
        <a:srgbClr val="4294B6"/>
      </a:accent2>
      <a:accent3>
        <a:srgbClr val="087D7C"/>
      </a:accent3>
      <a:accent4>
        <a:srgbClr val="04B663"/>
      </a:accent4>
      <a:accent5>
        <a:srgbClr val="DF8822"/>
      </a:accent5>
      <a:accent6>
        <a:srgbClr val="BC410A"/>
      </a:accent6>
      <a:hlink>
        <a:srgbClr val="5977C4"/>
      </a:hlink>
      <a:folHlink>
        <a:srgbClr val="01A9BF"/>
      </a:folHlink>
    </a:clrScheme>
    <a:fontScheme name="Gallery">
      <a:majorFont>
        <a:latin typeface="Century Gothic"/>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lumMod val="108000"/>
              </a:schemeClr>
            </a:gs>
          </a:gsLst>
          <a:path path="circle">
            <a:fillToRect l="43000" r="43000"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0</TotalTime>
  <Words>6074</Words>
  <Application>WPS Presentation</Application>
  <PresentationFormat>On-screen Show (4:3)</PresentationFormat>
  <Paragraphs>383</Paragraphs>
  <Slides>37</Slides>
  <Notes>5</Notes>
  <HiddenSlides>0</HiddenSlides>
  <MMClips>0</MMClips>
  <ScaleCrop>false</ScaleCrop>
  <HeadingPairs>
    <vt:vector size="6" baseType="variant">
      <vt:variant>
        <vt:lpstr>已用的字体</vt:lpstr>
      </vt:variant>
      <vt:variant>
        <vt:i4>24</vt:i4>
      </vt:variant>
      <vt:variant>
        <vt:lpstr>主题</vt:lpstr>
      </vt:variant>
      <vt:variant>
        <vt:i4>1</vt:i4>
      </vt:variant>
      <vt:variant>
        <vt:lpstr>幻灯片标题</vt:lpstr>
      </vt:variant>
      <vt:variant>
        <vt:i4>37</vt:i4>
      </vt:variant>
    </vt:vector>
  </HeadingPairs>
  <TitlesOfParts>
    <vt:vector size="62" baseType="lpstr">
      <vt:lpstr>Arial</vt:lpstr>
      <vt:lpstr>SimSun</vt:lpstr>
      <vt:lpstr>Wingdings</vt:lpstr>
      <vt:lpstr>DaunPenh</vt:lpstr>
      <vt:lpstr>Microsoft Himalaya</vt:lpstr>
      <vt:lpstr>Calibri Light</vt:lpstr>
      <vt:lpstr>Adobe Fan Heiti Std B</vt:lpstr>
      <vt:lpstr>Times New Roman</vt:lpstr>
      <vt:lpstr>Arial Black</vt:lpstr>
      <vt:lpstr>Cambria</vt:lpstr>
      <vt:lpstr>Calibri</vt:lpstr>
      <vt:lpstr>Century Gothic</vt:lpstr>
      <vt:lpstr>Yu Gothic UI Semibold</vt:lpstr>
      <vt:lpstr>Microsoft YaHei</vt:lpstr>
      <vt:lpstr>Arial Unicode MS</vt:lpstr>
      <vt:lpstr>Libre Baskerville</vt:lpstr>
      <vt:lpstr>Segoe Print</vt:lpstr>
      <vt:lpstr>Arial</vt:lpstr>
      <vt:lpstr>Noto Sans Symbols</vt:lpstr>
      <vt:lpstr>Trebuchet MS</vt:lpstr>
      <vt:lpstr>Malgun Gothic</vt:lpstr>
      <vt:lpstr>Bahnschrift Condensed</vt:lpstr>
      <vt:lpstr>Bahnschrift Light</vt:lpstr>
      <vt:lpstr>Bahnschrift Light Condensed</vt:lpstr>
      <vt:lpstr>Gallery</vt:lpstr>
      <vt:lpstr> E - BLOOD BANK  </vt:lpstr>
      <vt:lpstr>Introduction</vt:lpstr>
      <vt:lpstr>Objective</vt:lpstr>
      <vt:lpstr>Technologies Used</vt:lpstr>
      <vt:lpstr>User Classes</vt:lpstr>
      <vt:lpstr>Product Functions</vt:lpstr>
      <vt:lpstr>Admin module</vt:lpstr>
      <vt:lpstr>User module</vt:lpstr>
      <vt:lpstr>PowerPoint 演示文稿</vt:lpstr>
      <vt:lpstr>Activity diagram : Admin module</vt:lpstr>
      <vt:lpstr>Activity diagram : User module</vt:lpstr>
      <vt:lpstr>Home Page</vt:lpstr>
      <vt:lpstr>Home Page</vt:lpstr>
      <vt:lpstr>Home Page</vt:lpstr>
      <vt:lpstr>Login Page:</vt:lpstr>
      <vt:lpstr>Sign up Page:</vt:lpstr>
      <vt:lpstr>User Flow(Home page)</vt:lpstr>
      <vt:lpstr>User Flow:</vt:lpstr>
      <vt:lpstr>User Flow:</vt:lpstr>
      <vt:lpstr>User Flow:</vt:lpstr>
      <vt:lpstr>User Flow:</vt:lpstr>
      <vt:lpstr>User Flow:</vt:lpstr>
      <vt:lpstr>Admin Flow:</vt:lpstr>
      <vt:lpstr>Admin Flow:</vt:lpstr>
      <vt:lpstr>Admin Flow:</vt:lpstr>
      <vt:lpstr>Admin Flow:</vt:lpstr>
      <vt:lpstr>Admin Flow:</vt:lpstr>
      <vt:lpstr>Admin Flow:</vt:lpstr>
      <vt:lpstr>Admin Flow:</vt:lpstr>
      <vt:lpstr>Admin Flow:</vt:lpstr>
      <vt:lpstr>Admin Flow:</vt:lpstr>
      <vt:lpstr>Admin Flow:</vt:lpstr>
      <vt:lpstr>Admin Flow:</vt:lpstr>
      <vt:lpstr>PowerPoint 演示文稿</vt:lpstr>
      <vt:lpstr>PowerPoint 演示文稿</vt:lpstr>
      <vt:lpstr>REFERENCES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dell</cp:lastModifiedBy>
  <cp:revision>51</cp:revision>
  <dcterms:created xsi:type="dcterms:W3CDTF">2022-09-26T22:13:00Z</dcterms:created>
  <dcterms:modified xsi:type="dcterms:W3CDTF">2023-08-30T06:10:02Z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45EB46223BAC4B7888B479F16DD113B5_12</vt:lpwstr>
  </property>
  <property fmtid="{D5CDD505-2E9C-101B-9397-08002B2CF9AE}" pid="3" name="KSOProductBuildVer">
    <vt:lpwstr>1033-12.2.0.13110</vt:lpwstr>
  </property>
</Properties>
</file>

<file path=docProps/thumbnail.jpeg>
</file>